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62"/>
  </p:notesMasterIdLst>
  <p:handoutMasterIdLst>
    <p:handoutMasterId r:id="rId63"/>
  </p:handoutMasterIdLst>
  <p:sldIdLst>
    <p:sldId id="372" r:id="rId5"/>
    <p:sldId id="373" r:id="rId6"/>
    <p:sldId id="374" r:id="rId7"/>
    <p:sldId id="375" r:id="rId8"/>
    <p:sldId id="387" r:id="rId9"/>
    <p:sldId id="377" r:id="rId10"/>
    <p:sldId id="389" r:id="rId11"/>
    <p:sldId id="304" r:id="rId12"/>
    <p:sldId id="390" r:id="rId13"/>
    <p:sldId id="344" r:id="rId14"/>
    <p:sldId id="392" r:id="rId15"/>
    <p:sldId id="297" r:id="rId16"/>
    <p:sldId id="393" r:id="rId17"/>
    <p:sldId id="299" r:id="rId18"/>
    <p:sldId id="300" r:id="rId19"/>
    <p:sldId id="301" r:id="rId20"/>
    <p:sldId id="326" r:id="rId21"/>
    <p:sldId id="335" r:id="rId22"/>
    <p:sldId id="302" r:id="rId23"/>
    <p:sldId id="341" r:id="rId24"/>
    <p:sldId id="394" r:id="rId25"/>
    <p:sldId id="309" r:id="rId26"/>
    <p:sldId id="308" r:id="rId27"/>
    <p:sldId id="311" r:id="rId28"/>
    <p:sldId id="323" r:id="rId29"/>
    <p:sldId id="322" r:id="rId30"/>
    <p:sldId id="358" r:id="rId31"/>
    <p:sldId id="330" r:id="rId32"/>
    <p:sldId id="359" r:id="rId33"/>
    <p:sldId id="360" r:id="rId34"/>
    <p:sldId id="357" r:id="rId35"/>
    <p:sldId id="362" r:id="rId36"/>
    <p:sldId id="337" r:id="rId37"/>
    <p:sldId id="338" r:id="rId38"/>
    <p:sldId id="340" r:id="rId39"/>
    <p:sldId id="363" r:id="rId40"/>
    <p:sldId id="315" r:id="rId41"/>
    <p:sldId id="339" r:id="rId42"/>
    <p:sldId id="342" r:id="rId43"/>
    <p:sldId id="345" r:id="rId44"/>
    <p:sldId id="364" r:id="rId45"/>
    <p:sldId id="346" r:id="rId46"/>
    <p:sldId id="351" r:id="rId47"/>
    <p:sldId id="352" r:id="rId48"/>
    <p:sldId id="365" r:id="rId49"/>
    <p:sldId id="395" r:id="rId50"/>
    <p:sldId id="366" r:id="rId51"/>
    <p:sldId id="367" r:id="rId52"/>
    <p:sldId id="368" r:id="rId53"/>
    <p:sldId id="369" r:id="rId54"/>
    <p:sldId id="396" r:id="rId55"/>
    <p:sldId id="347" r:id="rId56"/>
    <p:sldId id="371" r:id="rId57"/>
    <p:sldId id="397" r:id="rId58"/>
    <p:sldId id="370" r:id="rId59"/>
    <p:sldId id="336" r:id="rId60"/>
    <p:sldId id="310" r:id="rId6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CC"/>
    <a:srgbClr val="66FF99"/>
    <a:srgbClr val="38BCC3"/>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6" autoAdjust="0"/>
    <p:restoredTop sz="68297" autoAdjust="0"/>
  </p:normalViewPr>
  <p:slideViewPr>
    <p:cSldViewPr snapToGrid="0">
      <p:cViewPr varScale="1">
        <p:scale>
          <a:sx n="58" d="100"/>
          <a:sy n="58" d="100"/>
        </p:scale>
        <p:origin x="1637" y="62"/>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6FB012-E420-4B95-AE63-A8D98F1E9FF8}" type="datetime1">
              <a:rPr lang="es-ES" smtClean="0"/>
              <a:t>28/07/2022</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483E88-2765-4140-A04D-8B1D491FFF40}" type="slidenum">
              <a:rPr lang="es-ES" smtClean="0"/>
              <a:t>‹Nº›</a:t>
            </a:fld>
            <a:endParaRPr lang="es-ES" dirty="0"/>
          </a:p>
        </p:txBody>
      </p:sp>
    </p:spTree>
    <p:extLst>
      <p:ext uri="{BB962C8B-B14F-4D97-AF65-F5344CB8AC3E}">
        <p14:creationId xmlns:p14="http://schemas.microsoft.com/office/powerpoint/2010/main" val="18428893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BEC11F6-780B-4A70-BC74-0ABACE79CAA5}" type="datetime1">
              <a:rPr lang="es-ES" noProof="0" smtClean="0"/>
              <a:t>28/07/2022</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E6DE88F-1F85-4A27-9D34-D74A50E7B0DA}" type="slidenum">
              <a:rPr lang="es-ES" noProof="0" smtClean="0"/>
              <a:t>‹Nº›</a:t>
            </a:fld>
            <a:endParaRPr lang="es-ES" noProof="0"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v7labs.com/blog/autoencoders-guide#:~:text=An%20autoencoder%20is%20an%20unsupervised,even%20generation%20of%20image%20data"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26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𝜎</m:t>
                    </m:r>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 panose="020B0604020202020204" pitchFamily="34" charset="0"/>
                    <a:ea typeface="Calibri" panose="020F0502020204030204" pitchFamily="34" charset="0"/>
                    <a:cs typeface="Times New Roman" panose="02020603050405020304" pitchFamily="18" charset="0"/>
                  </a:rPr>
                  <a:t>Aquí</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igual</a:t>
                </a:r>
                <a:r>
                  <a:rPr lang="en-US" sz="1800" dirty="0">
                    <a:effectLst/>
                    <a:latin typeface="Arial" panose="020B0604020202020204" pitchFamily="34" charset="0"/>
                    <a:ea typeface="Calibri" panose="020F0502020204030204" pitchFamily="34" charset="0"/>
                    <a:cs typeface="Times New Roman" panose="02020603050405020304" pitchFamily="18" charset="0"/>
                  </a:rPr>
                  <a:t> se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podría</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poner</a:t>
                </a:r>
                <a:r>
                  <a:rPr lang="en-US" sz="1800" dirty="0">
                    <a:effectLst/>
                    <a:latin typeface="Arial" panose="020B0604020202020204" pitchFamily="34" charset="0"/>
                    <a:ea typeface="Calibri" panose="020F0502020204030204" pitchFamily="34" charset="0"/>
                    <a:cs typeface="Times New Roman" panose="02020603050405020304" pitchFamily="18" charset="0"/>
                  </a:rPr>
                  <a:t> un plot de antes y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después</a:t>
                </a:r>
                <a:r>
                  <a:rPr lang="en-US" sz="1800" dirty="0">
                    <a:effectLst/>
                    <a:latin typeface="Arial" panose="020B0604020202020204" pitchFamily="34" charset="0"/>
                    <a:ea typeface="Calibri" panose="020F0502020204030204" pitchFamily="34" charset="0"/>
                    <a:cs typeface="Times New Roman" panose="02020603050405020304" pitchFamily="18" charset="0"/>
                  </a:rPr>
                  <a:t> del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escalado</a:t>
                </a:r>
                <a:r>
                  <a:rPr lang="en-US" sz="1800" dirty="0">
                    <a:effectLst/>
                    <a:latin typeface="Arial" panose="020B0604020202020204" pitchFamily="34" charset="0"/>
                    <a:ea typeface="Calibri" panose="020F0502020204030204" pitchFamily="34" charset="0"/>
                    <a:cs typeface="Times New Roman" panose="02020603050405020304" pitchFamily="18" charset="0"/>
                  </a:rPr>
                  <a:t>.</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Therefore, the dataset with the expression of SFs and genes for each transcript were scaled using the Standard Scale.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19</a:t>
            </a:fld>
            <a:endParaRPr lang="es-ES" noProof="0" dirty="0"/>
          </a:p>
        </p:txBody>
      </p:sp>
    </p:spTree>
    <p:extLst>
      <p:ext uri="{BB962C8B-B14F-4D97-AF65-F5344CB8AC3E}">
        <p14:creationId xmlns:p14="http://schemas.microsoft.com/office/powerpoint/2010/main" val="1194485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endParaRPr lang="en-US" dirty="0"/>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20</a:t>
            </a:fld>
            <a:endParaRPr lang="es-ES" noProof="0" dirty="0"/>
          </a:p>
        </p:txBody>
      </p:sp>
    </p:spTree>
    <p:extLst>
      <p:ext uri="{BB962C8B-B14F-4D97-AF65-F5344CB8AC3E}">
        <p14:creationId xmlns:p14="http://schemas.microsoft.com/office/powerpoint/2010/main" val="30583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 panose="020B0604020202020204" pitchFamily="34" charset="0"/>
                    <a:ea typeface="Calibri" panose="020F0502020204030204" pitchFamily="34" charset="0"/>
                    <a:cs typeface="Times New Roman" panose="02020603050405020304" pitchFamily="18" charset="0"/>
                  </a:rPr>
                  <a:t>Mirar</a:t>
                </a:r>
                <a:r>
                  <a:rPr lang="en-US" sz="1800" dirty="0">
                    <a:effectLst/>
                    <a:latin typeface="Arial" panose="020B0604020202020204" pitchFamily="34" charset="0"/>
                    <a:ea typeface="Calibri" panose="020F0502020204030204" pitchFamily="34" charset="0"/>
                    <a:cs typeface="Times New Roman" panose="02020603050405020304" pitchFamily="18" charset="0"/>
                  </a:rPr>
                  <a:t> mi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teoría</a:t>
                </a:r>
                <a:r>
                  <a:rPr lang="en-US" sz="1800" dirty="0">
                    <a:effectLst/>
                    <a:latin typeface="Arial" panose="020B0604020202020204" pitchFamily="34" charset="0"/>
                    <a:ea typeface="Calibri" panose="020F0502020204030204" pitchFamily="34" charset="0"/>
                    <a:cs typeface="Times New Roman" panose="02020603050405020304" pitchFamily="18" charset="0"/>
                  </a:rPr>
                  <a:t> del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tfg</a:t>
                </a:r>
                <a:r>
                  <a:rPr lang="en-US" sz="1800" dirty="0">
                    <a:effectLst/>
                    <a:latin typeface="Arial" panose="020B0604020202020204" pitchFamily="34" charset="0"/>
                    <a:ea typeface="Calibri" panose="020F0502020204030204" pitchFamily="34" charset="0"/>
                    <a:cs typeface="Times New Roman" panose="02020603050405020304" pitchFamily="18" charset="0"/>
                  </a:rPr>
                  <a:t> para lo del cv y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hacer</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en</a:t>
                </a:r>
                <a:r>
                  <a:rPr lang="en-US" sz="1800" dirty="0">
                    <a:effectLst/>
                    <a:latin typeface="Arial" panose="020B0604020202020204" pitchFamily="34" charset="0"/>
                    <a:ea typeface="Calibri" panose="020F0502020204030204" pitchFamily="34" charset="0"/>
                    <a:cs typeface="Times New Roman" panose="02020603050405020304" pitchFamily="18" charset="0"/>
                  </a:rPr>
                  <a:t> draw.io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otro</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dibujo</a:t>
                </a:r>
                <a:r>
                  <a:rPr lang="en-US" sz="1800" dirty="0">
                    <a:effectLst/>
                    <a:latin typeface="Arial" panose="020B0604020202020204" pitchFamily="34" charset="0"/>
                    <a:ea typeface="Calibri" panose="020F0502020204030204" pitchFamily="34" charset="0"/>
                    <a:cs typeface="Times New Roman" panose="02020603050405020304" pitchFamily="18" charset="0"/>
                  </a:rPr>
                  <a:t> con 3k-fold</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22</a:t>
            </a:fld>
            <a:endParaRPr lang="es-ES" noProof="0" dirty="0"/>
          </a:p>
        </p:txBody>
      </p:sp>
    </p:spTree>
    <p:extLst>
      <p:ext uri="{BB962C8B-B14F-4D97-AF65-F5344CB8AC3E}">
        <p14:creationId xmlns:p14="http://schemas.microsoft.com/office/powerpoint/2010/main" val="602595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n-US" sz="1800" dirty="0">
                    <a:effectLst/>
                    <a:latin typeface="Arial" panose="020B0604020202020204" pitchFamily="34" charset="0"/>
                    <a:ea typeface="Calibri" panose="020F0502020204030204" pitchFamily="34" charset="0"/>
                    <a:cs typeface="Times New Roman" panose="02020603050405020304" pitchFamily="18" charset="0"/>
                  </a:rPr>
                  <a:t>EXPLICAR BREVEMENTE QUE ES EL NEGATIVE MSE Y EL OPTIMIZADOR ADAGRAD UTILIZADO.</a:t>
                </a:r>
              </a:p>
              <a:p>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2800" b="0" i="0" dirty="0">
                    <a:solidFill>
                      <a:srgbClr val="232A3D"/>
                    </a:solidFill>
                    <a:effectLst/>
                    <a:latin typeface="SourceSansPro"/>
                  </a:rPr>
                  <a:t>This means that a negative value is a prefix to all </a:t>
                </a:r>
                <a:r>
                  <a:rPr lang="en-US" sz="2800" b="0" i="0" dirty="0" err="1">
                    <a:solidFill>
                      <a:srgbClr val="232A3D"/>
                    </a:solidFill>
                    <a:effectLst/>
                    <a:latin typeface="SourceSansPro"/>
                  </a:rPr>
                  <a:t>mse</a:t>
                </a:r>
                <a:r>
                  <a:rPr lang="en-US" sz="2800" b="0" i="0" dirty="0">
                    <a:solidFill>
                      <a:srgbClr val="232A3D"/>
                    </a:solidFill>
                    <a:effectLst/>
                    <a:latin typeface="SourceSansPro"/>
                  </a:rPr>
                  <a:t> calculations.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Being the number of parameter settings tried the number of different combinations of HL1 and HL2 used from the specified distributions.</a:t>
                </a:r>
                <a:endParaRPr lang="en-US" sz="1800" dirty="0"/>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23</a:t>
            </a:fld>
            <a:endParaRPr lang="es-ES" noProof="0" dirty="0"/>
          </a:p>
        </p:txBody>
      </p:sp>
    </p:spTree>
    <p:extLst>
      <p:ext uri="{BB962C8B-B14F-4D97-AF65-F5344CB8AC3E}">
        <p14:creationId xmlns:p14="http://schemas.microsoft.com/office/powerpoint/2010/main" val="3961096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24</a:t>
            </a:fld>
            <a:endParaRPr lang="es-ES" noProof="0" dirty="0"/>
          </a:p>
        </p:txBody>
      </p:sp>
    </p:spTree>
    <p:extLst>
      <p:ext uri="{BB962C8B-B14F-4D97-AF65-F5344CB8AC3E}">
        <p14:creationId xmlns:p14="http://schemas.microsoft.com/office/powerpoint/2010/main" val="1197798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parameter loss weights when compiling the model was used to define the contribution of each of the transcript outputs to the total loss, i.e. to weight the losses of the model outputs.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result was normalized so that the sum of all weights was equal to 1:</a:t>
                </a: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25</a:t>
            </a:fld>
            <a:endParaRPr lang="es-ES" noProof="0" dirty="0"/>
          </a:p>
        </p:txBody>
      </p:sp>
    </p:spTree>
    <p:extLst>
      <p:ext uri="{BB962C8B-B14F-4D97-AF65-F5344CB8AC3E}">
        <p14:creationId xmlns:p14="http://schemas.microsoft.com/office/powerpoint/2010/main" val="716848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26</a:t>
            </a:fld>
            <a:endParaRPr lang="es-ES" noProof="0" dirty="0"/>
          </a:p>
        </p:txBody>
      </p:sp>
    </p:spTree>
    <p:extLst>
      <p:ext uri="{BB962C8B-B14F-4D97-AF65-F5344CB8AC3E}">
        <p14:creationId xmlns:p14="http://schemas.microsoft.com/office/powerpoint/2010/main" val="1905407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27</a:t>
            </a:fld>
            <a:endParaRPr lang="es-ES" noProof="0" dirty="0"/>
          </a:p>
        </p:txBody>
      </p:sp>
    </p:spTree>
    <p:extLst>
      <p:ext uri="{BB962C8B-B14F-4D97-AF65-F5344CB8AC3E}">
        <p14:creationId xmlns:p14="http://schemas.microsoft.com/office/powerpoint/2010/main" val="64890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28</a:t>
            </a:fld>
            <a:endParaRPr lang="es-ES" noProof="0" dirty="0"/>
          </a:p>
        </p:txBody>
      </p:sp>
    </p:spTree>
    <p:extLst>
      <p:ext uri="{BB962C8B-B14F-4D97-AF65-F5344CB8AC3E}">
        <p14:creationId xmlns:p14="http://schemas.microsoft.com/office/powerpoint/2010/main" val="1055516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29</a:t>
            </a:fld>
            <a:endParaRPr lang="es-ES" noProof="0" dirty="0"/>
          </a:p>
        </p:txBody>
      </p:sp>
    </p:spTree>
    <p:extLst>
      <p:ext uri="{BB962C8B-B14F-4D97-AF65-F5344CB8AC3E}">
        <p14:creationId xmlns:p14="http://schemas.microsoft.com/office/powerpoint/2010/main" val="182331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n-US" dirty="0"/>
                  <a:t>Adam -&gt; Combines SGD with momentum, and </a:t>
                </a:r>
                <a:r>
                  <a:rPr lang="en-US" dirty="0" err="1"/>
                  <a:t>RMSProp</a:t>
                </a:r>
                <a:r>
                  <a:rPr lang="en-US" dirty="0"/>
                  <a:t>.</a:t>
                </a:r>
              </a:p>
              <a:p>
                <a:r>
                  <a:rPr lang="en-US" dirty="0"/>
                  <a:t>Momentum -&gt; exponential weights average of the previous gradients (mean).</a:t>
                </a:r>
              </a:p>
              <a:p>
                <a:r>
                  <a:rPr lang="en-US" dirty="0"/>
                  <a:t>RMSprop -&gt; exponential weighted average of the square of the gradients (uncentered variance). Adaptive scale of the learning rate. </a:t>
                </a:r>
                <a:r>
                  <a:rPr lang="en-US" b="0" i="0" dirty="0">
                    <a:solidFill>
                      <a:srgbClr val="000000"/>
                    </a:solidFill>
                    <a:effectLst/>
                    <a:latin typeface="Montserrat" panose="00000500000000000000" pitchFamily="2" charset="0"/>
                  </a:rPr>
                  <a:t>Adam is an adaptive learning rate method, which means, it computes individual learning rates for different parameters.</a:t>
                </a:r>
                <a:endParaRPr lang="en-US" dirty="0"/>
              </a:p>
              <a:p>
                <a:endParaRPr lang="en-US" dirty="0"/>
              </a:p>
              <a:p>
                <a:r>
                  <a:rPr lang="en-US" dirty="0"/>
                  <a:t>Imagen de [https://medium.com/data-science-group-iitr/loss-functions-and-optimization-algorithms-demystified-bb92daff331c]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variables</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a:effectLst/>
                                <a:latin typeface="Cambria Math" panose="02040503050406030204" pitchFamily="18" charset="0"/>
                                <a:ea typeface="Calibri" panose="020F0502020204030204" pitchFamily="34" charset="0"/>
                                <a:cs typeface="Times New Roman" panose="02020603050405020304" pitchFamily="18" charset="0"/>
                              </a:rPr>
                              <m:t> </m:t>
                            </m:r>
                            <m:r>
                              <a:rPr lang="es-ES"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acc>
                  </m:oMath>
                </a14:m>
                <a:r>
                  <a:rPr lang="en-US" sz="1800" dirty="0">
                    <a:effectLst/>
                    <a:latin typeface="Arial" panose="020B0604020202020204" pitchFamily="34" charset="0"/>
                    <a:ea typeface="Calibri" panose="020F0502020204030204" pitchFamily="34" charset="0"/>
                    <a:cs typeface="Times New Roman" panose="02020603050405020304" pitchFamily="18" charset="0"/>
                  </a:rPr>
                  <a:t> y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acc>
                  </m:oMath>
                </a14:m>
                <a:r>
                  <a:rPr lang="en-US" sz="1800" dirty="0">
                    <a:effectLst/>
                    <a:latin typeface="Arial" panose="020B0604020202020204" pitchFamily="34" charset="0"/>
                    <a:ea typeface="Calibri" panose="020F0502020204030204" pitchFamily="34" charset="0"/>
                    <a:cs typeface="Times New Roman" panose="02020603050405020304" pitchFamily="18" charset="0"/>
                  </a:rPr>
                  <a:t> are calculated to speed up the process in the first few iterations.</a:t>
                </a:r>
              </a:p>
              <a:p>
                <a:endParaRPr lang="en-US" dirty="0"/>
              </a:p>
            </p:txBody>
          </p:sp>
        </mc:Choice>
        <mc:Fallback xmlns="">
          <p:sp>
            <p:nvSpPr>
              <p:cNvPr id="3" name="Marcador de notas 2"/>
              <p:cNvSpPr>
                <a:spLocks noGrp="1"/>
              </p:cNvSpPr>
              <p:nvPr>
                <p:ph type="body" idx="1"/>
              </p:nvPr>
            </p:nvSpPr>
            <p:spPr/>
            <p:txBody>
              <a:bodyPr/>
              <a:lstStyle/>
              <a:p>
                <a:r>
                  <a:rPr lang="en-US" dirty="0"/>
                  <a:t>Adam -&gt; Combines SGD with momentum, and </a:t>
                </a:r>
                <a:r>
                  <a:rPr lang="en-US" dirty="0" err="1"/>
                  <a:t>RMSProp</a:t>
                </a:r>
                <a:r>
                  <a:rPr lang="en-US" dirty="0"/>
                  <a:t>.</a:t>
                </a:r>
              </a:p>
              <a:p>
                <a:r>
                  <a:rPr lang="en-US" dirty="0"/>
                  <a:t>Momentum -&gt; exponential weights average of the previous gradients (mean).</a:t>
                </a:r>
              </a:p>
              <a:p>
                <a:r>
                  <a:rPr lang="en-US" dirty="0"/>
                  <a:t>RMSprop -&gt; exponential weighted average of the square of the gradients (uncentered variance). Adaptive scale of the learning rate. </a:t>
                </a:r>
                <a:r>
                  <a:rPr lang="en-US" b="0" i="0" dirty="0">
                    <a:solidFill>
                      <a:srgbClr val="000000"/>
                    </a:solidFill>
                    <a:effectLst/>
                    <a:latin typeface="Montserrat" panose="00000500000000000000" pitchFamily="2" charset="0"/>
                  </a:rPr>
                  <a:t>Adam is an adaptive learning rate method, which means, it computes individual learning rates for different parameters.</a:t>
                </a:r>
                <a:endParaRPr lang="en-US" dirty="0"/>
              </a:p>
              <a:p>
                <a:endParaRPr lang="en-US" dirty="0"/>
              </a:p>
              <a:p>
                <a:r>
                  <a:rPr lang="en-US" dirty="0"/>
                  <a:t>Imagen de [https://medium.com/data-science-group-iitr/loss-functions-and-optimization-algorithms-demystified-bb92daff331c]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variables</a:t>
                </a:r>
                <a:r>
                  <a:rPr lang="en-US" sz="1800" i="0">
                    <a:effectLst/>
                    <a:latin typeface="Cambria Math" panose="02040503050406030204" pitchFamily="18" charset="0"/>
                    <a:cs typeface="Times New Roman" panose="02020603050405020304" pitchFamily="18" charset="0"/>
                  </a:rPr>
                  <a:t>(〖</a:t>
                </a:r>
                <a:r>
                  <a:rPr lang="es-ES" sz="1800" i="0">
                    <a:effectLst/>
                    <a:latin typeface="Cambria Math" panose="02040503050406030204" pitchFamily="18" charset="0"/>
                    <a:ea typeface="Calibri" panose="020F0502020204030204" pitchFamily="34" charset="0"/>
                    <a:cs typeface="Times New Roman" panose="02020603050405020304" pitchFamily="18" charset="0"/>
                  </a:rPr>
                  <a:t> 𝑚</a:t>
                </a:r>
                <a:r>
                  <a:rPr lang="en-US" sz="1800" i="0">
                    <a:effectLst/>
                    <a:latin typeface="Cambria Math" panose="02040503050406030204" pitchFamily="18" charset="0"/>
                    <a:ea typeface="Calibri" panose="020F0502020204030204" pitchFamily="34" charset="0"/>
                    <a:cs typeface="Times New Roman" panose="02020603050405020304" pitchFamily="18" charset="0"/>
                  </a:rPr>
                  <a:t>〗_</a:t>
                </a:r>
                <a:r>
                  <a:rPr lang="es-ES" sz="1800" i="0">
                    <a:effectLst/>
                    <a:latin typeface="Cambria Math" panose="02040503050406030204" pitchFamily="18" charset="0"/>
                    <a:ea typeface="Calibri" panose="020F0502020204030204" pitchFamily="34" charset="0"/>
                    <a:cs typeface="Times New Roman" panose="02020603050405020304" pitchFamily="18" charset="0"/>
                  </a:rPr>
                  <a:t>𝑡 </a:t>
                </a:r>
                <a:r>
                  <a:rPr lang="en-US" sz="1800" i="0">
                    <a:effectLst/>
                    <a:latin typeface="Cambria Math" panose="02040503050406030204" pitchFamily="18"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 y </a:t>
                </a:r>
                <a:r>
                  <a:rPr lang="en-US" sz="1800" i="0">
                    <a:effectLst/>
                    <a:latin typeface="Cambria Math" panose="02040503050406030204" pitchFamily="18" charset="0"/>
                    <a:cs typeface="Times New Roman" panose="02020603050405020304" pitchFamily="18" charset="0"/>
                  </a:rPr>
                  <a:t>(</a:t>
                </a:r>
                <a:r>
                  <a:rPr lang="es-ES" sz="1800" i="0">
                    <a:effectLst/>
                    <a:latin typeface="Cambria Math" panose="02040503050406030204" pitchFamily="18" charset="0"/>
                    <a:ea typeface="Calibri" panose="020F0502020204030204" pitchFamily="34" charset="0"/>
                    <a:cs typeface="Times New Roman" panose="02020603050405020304" pitchFamily="18" charset="0"/>
                  </a:rPr>
                  <a:t>𝑣</a:t>
                </a:r>
                <a:r>
                  <a:rPr lang="en-US" sz="1800" i="0">
                    <a:effectLst/>
                    <a:latin typeface="Cambria Math" panose="02040503050406030204" pitchFamily="18" charset="0"/>
                    <a:ea typeface="Calibri" panose="020F0502020204030204" pitchFamily="34" charset="0"/>
                    <a:cs typeface="Times New Roman" panose="02020603050405020304" pitchFamily="18" charset="0"/>
                  </a:rPr>
                  <a:t>_</a:t>
                </a:r>
                <a:r>
                  <a:rPr lang="es-ES" sz="1800" i="0">
                    <a:effectLst/>
                    <a:latin typeface="Cambria Math" panose="02040503050406030204" pitchFamily="18" charset="0"/>
                    <a:ea typeface="Calibri" panose="020F0502020204030204" pitchFamily="34" charset="0"/>
                    <a:cs typeface="Times New Roman" panose="02020603050405020304" pitchFamily="18" charset="0"/>
                  </a:rPr>
                  <a:t>𝑡 </a:t>
                </a:r>
                <a:r>
                  <a:rPr lang="en-US" sz="1800" i="0">
                    <a:effectLst/>
                    <a:latin typeface="Cambria Math" panose="02040503050406030204" pitchFamily="18"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 are calculated to speed up the process in the first few iterations.</a:t>
                </a: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8</a:t>
            </a:fld>
            <a:endParaRPr lang="es-ES" noProof="0" dirty="0"/>
          </a:p>
        </p:txBody>
      </p:sp>
    </p:spTree>
    <p:extLst>
      <p:ext uri="{BB962C8B-B14F-4D97-AF65-F5344CB8AC3E}">
        <p14:creationId xmlns:p14="http://schemas.microsoft.com/office/powerpoint/2010/main" val="2346139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30</a:t>
            </a:fld>
            <a:endParaRPr lang="es-ES" noProof="0" dirty="0"/>
          </a:p>
        </p:txBody>
      </p:sp>
    </p:spTree>
    <p:extLst>
      <p:ext uri="{BB962C8B-B14F-4D97-AF65-F5344CB8AC3E}">
        <p14:creationId xmlns:p14="http://schemas.microsoft.com/office/powerpoint/2010/main" val="3239372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31</a:t>
            </a:fld>
            <a:endParaRPr lang="es-ES" noProof="0" dirty="0"/>
          </a:p>
        </p:txBody>
      </p:sp>
    </p:spTree>
    <p:extLst>
      <p:ext uri="{BB962C8B-B14F-4D97-AF65-F5344CB8AC3E}">
        <p14:creationId xmlns:p14="http://schemas.microsoft.com/office/powerpoint/2010/main" val="885994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342900" indent="-342900" algn="just">
                  <a:buFont typeface="Arial" panose="020B0604020202020204" pitchFamily="34" charset="0"/>
                  <a:buChar char="•"/>
                </a:pPr>
                <a:r>
                  <a:rPr lang="en-US" sz="1800" dirty="0"/>
                  <a:t>It allows creating models with more complex structures.</a:t>
                </a:r>
              </a:p>
              <a:p>
                <a:pPr marL="342900" indent="-342900" algn="just">
                  <a:buFont typeface="Arial" panose="020B0604020202020204" pitchFamily="34" charset="0"/>
                  <a:buChar char="•"/>
                </a:pPr>
                <a:r>
                  <a:rPr lang="en-US" sz="1800" dirty="0"/>
                  <a:t>Working directly with tensors. Which is very useful for the optimization step.</a:t>
                </a:r>
              </a:p>
              <a:p>
                <a:pPr marL="342900" indent="-342900" algn="just">
                  <a:buFont typeface="Arial" panose="020B0604020202020204" pitchFamily="34" charset="0"/>
                  <a:buChar char="•"/>
                </a:pPr>
                <a:r>
                  <a:rPr lang="en-US" sz="1800" dirty="0"/>
                  <a:t>At this point it was decided to use only certain genes in the modeling. We only tried to predict the isoforms related to cancer genes, which are 10,095.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Introduce additional parameters to the model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We have to define the loss function, the calculation of derivatives and the optimization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a trace of the operations performed on them that helps to calculate gradients or derivatives of an output with respect to any of its inputs.</a:t>
                </a:r>
              </a:p>
              <a:p>
                <a:pPr marL="342900" indent="-342900" algn="just">
                  <a:buFont typeface="Arial" panose="020B0604020202020204" pitchFamily="34" charset="0"/>
                  <a:buChar cha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32</a:t>
            </a:fld>
            <a:endParaRPr lang="es-ES" noProof="0" dirty="0"/>
          </a:p>
        </p:txBody>
      </p:sp>
    </p:spTree>
    <p:extLst>
      <p:ext uri="{BB962C8B-B14F-4D97-AF65-F5344CB8AC3E}">
        <p14:creationId xmlns:p14="http://schemas.microsoft.com/office/powerpoint/2010/main" val="409992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indent="0" algn="just">
                  <a:buFont typeface="Arial" panose="020B0604020202020204" pitchFamily="34" charset="0"/>
                  <a:buNone/>
                </a:pPr>
                <a:endParaRPr lang="en-US" sz="1800" dirty="0"/>
              </a:p>
              <a:p>
                <a:pPr marL="342900" indent="-342900" algn="just">
                  <a:buFont typeface="Arial" panose="020B0604020202020204" pitchFamily="34" charset="0"/>
                  <a:buChar char="•"/>
                </a:pPr>
                <a:r>
                  <a:rPr lang="en-US" sz="1800" dirty="0"/>
                  <a:t>The output of a layer results from performing a linear transformation of the signal from the previous layer nodes to which an activation function is passed.</a:t>
                </a:r>
              </a:p>
              <a:p>
                <a:pPr marL="342900" indent="-342900" algn="just">
                  <a:buFont typeface="Arial" panose="020B0604020202020204" pitchFamily="34" charset="0"/>
                  <a:buChar char="•"/>
                </a:pPr>
                <a:r>
                  <a:rPr lang="en-US" sz="1800" dirty="0"/>
                  <a:t>A new parameter was introduced to the </a:t>
                </a:r>
                <a:r>
                  <a:rPr lang="en-US" sz="1800" dirty="0" err="1"/>
                  <a:t>Wgn</a:t>
                </a:r>
                <a:r>
                  <a:rPr lang="en-US" sz="1800" dirty="0"/>
                  <a:t> model, the gene expression weights per transcript.</a:t>
                </a:r>
              </a:p>
              <a:p>
                <a:pPr marL="342900" indent="-342900" algn="just">
                  <a:buFont typeface="Arial" panose="020B0604020202020204" pitchFamily="34" charset="0"/>
                  <a:buChar char="•"/>
                </a:pPr>
                <a:r>
                  <a:rPr lang="en-US" sz="1800" dirty="0"/>
                  <a:t>As for the architecture of the model, it has two inputs: the expression of the SFs entered in the input layer and the gene expression of each of the isoforms entered in the last linear layer. In addition, there are 2 hidden layers with 183 and 82 nodes, respectively, and the output layer consists of 10,095 nodes, which are the transcripts related to the cancer we want to predict.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33</a:t>
            </a:fld>
            <a:endParaRPr lang="es-ES" noProof="0" dirty="0"/>
          </a:p>
        </p:txBody>
      </p:sp>
    </p:spTree>
    <p:extLst>
      <p:ext uri="{BB962C8B-B14F-4D97-AF65-F5344CB8AC3E}">
        <p14:creationId xmlns:p14="http://schemas.microsoft.com/office/powerpoint/2010/main" val="3260576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2800" dirty="0"/>
                  <a:t>Así como los inputs al modelo son normalizados antes de alimentarlos al modelo se introdujeron 2 capas de </a:t>
                </a:r>
                <a:r>
                  <a:rPr lang="es-ES" sz="2800" dirty="0" err="1"/>
                  <a:t>batch-normalization</a:t>
                </a:r>
                <a:r>
                  <a:rPr lang="es-ES" sz="2800" dirty="0"/>
                  <a:t> tras el L1 y el L2.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2800" dirty="0"/>
                  <a:t>Evitando que la activación de los nodos sea muy grande o pequeña.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2800" dirty="0"/>
                  <a:t>Lo que acelera el proceso de aprendizaje.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Thus the batch-normalization layer normalizes the signals coming from previous layer by removing for each node the mean of the batch and dividing it by the standard deviation, so that to have a mean zero and standard deviation of one. </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2800" dirty="0"/>
                  <a:t>Dicen que puede reducir el Internal Covariate Shift pero hay un estudio del MIT del 2018 que lo desmiente.</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34</a:t>
            </a:fld>
            <a:endParaRPr lang="es-ES" noProof="0" dirty="0"/>
          </a:p>
        </p:txBody>
      </p:sp>
    </p:spTree>
    <p:extLst>
      <p:ext uri="{BB962C8B-B14F-4D97-AF65-F5344CB8AC3E}">
        <p14:creationId xmlns:p14="http://schemas.microsoft.com/office/powerpoint/2010/main" val="3801721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l">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Spearman's correlation method studies the relationship between two sets of data. It does not assume that the data are normally distributed and the values of the coefficients vary between -1 and 1, where a value of 1 means a positive exact monotonic relationship and a value of -1 means a negative exact monotonic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crelationship</a:t>
                </a:r>
                <a:r>
                  <a:rPr lang="en-US" sz="1800" dirty="0">
                    <a:effectLst/>
                    <a:latin typeface="Arial" panose="020B0604020202020204" pitchFamily="34" charset="0"/>
                    <a:ea typeface="Calibri" panose="020F0502020204030204" pitchFamily="34" charset="0"/>
                    <a:cs typeface="Times New Roman" panose="02020603050405020304" pitchFamily="18" charset="0"/>
                  </a:rPr>
                  <a:t>. A value of 0 means that there is no relationship between the two data compared.</a:t>
                </a:r>
              </a:p>
              <a:p>
                <a:pPr algn="l">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algn="l">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 addition, the </a:t>
                </a:r>
                <a:r>
                  <a:rPr lang="en-US" sz="1800" dirty="0"/>
                  <a:t>correlation for each transcript and </a:t>
                </a:r>
                <a:r>
                  <a:rPr lang="en-US" sz="1800" dirty="0">
                    <a:effectLst/>
                    <a:latin typeface="Arial" panose="020B0604020202020204" pitchFamily="34" charset="0"/>
                    <a:ea typeface="Calibri" panose="020F0502020204030204" pitchFamily="34" charset="0"/>
                    <a:cs typeface="Times New Roman" panose="02020603050405020304" pitchFamily="18" charset="0"/>
                  </a:rPr>
                  <a:t>each biotype was also plotted for the training set and the validation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35</a:t>
            </a:fld>
            <a:endParaRPr lang="es-ES" noProof="0" dirty="0"/>
          </a:p>
        </p:txBody>
      </p:sp>
    </p:spTree>
    <p:extLst>
      <p:ext uri="{BB962C8B-B14F-4D97-AF65-F5344CB8AC3E}">
        <p14:creationId xmlns:p14="http://schemas.microsoft.com/office/powerpoint/2010/main" val="3406788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In Adam and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AdamW</a:t>
                </a:r>
                <a:r>
                  <a:rPr lang="en-US" sz="1800" dirty="0">
                    <a:effectLst/>
                    <a:latin typeface="Arial" panose="020B0604020202020204" pitchFamily="34" charset="0"/>
                    <a:ea typeface="Calibri" panose="020F0502020204030204" pitchFamily="34" charset="0"/>
                    <a:cs typeface="Times New Roman" panose="02020603050405020304" pitchFamily="18" charset="0"/>
                  </a:rPr>
                  <a:t> the decrease of the loss function curve has been too pronounced, practically reaching convergence in the first epochs, which is not entirely desirable. Therefore, it would be interesting to use a lower learning rate in the following runs.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It is also interesting to mention that the higher the momentum applied in the SGD, i.e. the more we take into account past updates, the better results are obtained and the faster the loss function curve goes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rPr>
                  <a:t>Despite the fact that, as mentioned above, there is a high correlation between the values predicted by the model and the theoretical values, there is some presence of outliers, especially in the validation set. </a:t>
                </a:r>
                <a:endParaRPr lang="en-US" sz="1800" i="1" dirty="0">
                  <a:solidFill>
                    <a:srgbClr val="4472C4"/>
                  </a:solidFill>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rest have turned out to be unassigned values because the Spearman correlation is not defined when the standard deviation of one of the sets is 0, which could have occurred for isoforms with expression levels close to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For the TEC (To be Experimentally Confirmed) biotype, which has a correlation very close to 1 in training and around 0.8 in validation, we only have 2 samples in our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36</a:t>
            </a:fld>
            <a:endParaRPr lang="es-ES" noProof="0" dirty="0"/>
          </a:p>
        </p:txBody>
      </p:sp>
    </p:spTree>
    <p:extLst>
      <p:ext uri="{BB962C8B-B14F-4D97-AF65-F5344CB8AC3E}">
        <p14:creationId xmlns:p14="http://schemas.microsoft.com/office/powerpoint/2010/main" val="503702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800" u="none"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In an AE</a:t>
            </a:r>
            <a:r>
              <a:rPr lang="en-US" sz="1800" u="non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 the input data and the output data to be predicted are the same. It is an unsupervised learning method.</a:t>
            </a:r>
          </a:p>
          <a:p>
            <a:endPar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Some hidden layers are placed between the input and the output layers to obtain a lower dimensional representation of the input.</a:t>
            </a:r>
          </a:p>
          <a:p>
            <a:endPar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r>
              <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We use the architecture and several of the preprocessing and training setup processes presented in the paper.</a:t>
            </a:r>
          </a:p>
          <a:p>
            <a:endPar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r>
              <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https://www.v7labs.com/blog/autoencoders-guide#:~:text=An%20autoencoder%20is%20an%20unsupervised,even%20generation%20of%20image%20data</a:t>
            </a:r>
            <a:r>
              <a:rPr lang="en-US" sz="1800" dirty="0">
                <a:solidFill>
                  <a:srgbClr val="000000"/>
                </a:solidFill>
                <a:effectLst/>
                <a:latin typeface="Arial" panose="020B0604020202020204" pitchFamily="34" charset="0"/>
                <a:ea typeface="Calibri" panose="020F0502020204030204" pitchFamily="34" charset="0"/>
              </a:rPr>
              <a:t>.</a:t>
            </a:r>
          </a:p>
          <a:p>
            <a:endParaRPr lang="en-US" sz="1800" dirty="0">
              <a:solidFill>
                <a:srgbClr val="000000"/>
              </a:solidFill>
              <a:effectLst/>
              <a:latin typeface="Arial" panose="020B0604020202020204" pitchFamily="34" charset="0"/>
            </a:endParaRPr>
          </a:p>
          <a:p>
            <a:endParaRPr lang="en-US" dirty="0"/>
          </a:p>
        </p:txBody>
      </p:sp>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37</a:t>
            </a:fld>
            <a:endParaRPr lang="es-ES" noProof="0" dirty="0"/>
          </a:p>
        </p:txBody>
      </p:sp>
    </p:spTree>
    <p:extLst>
      <p:ext uri="{BB962C8B-B14F-4D97-AF65-F5344CB8AC3E}">
        <p14:creationId xmlns:p14="http://schemas.microsoft.com/office/powerpoint/2010/main" val="223938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just">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we applied the learning rate, the batch size, the optimizer and its hyperparameters that were utilized in [paper].</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s-ES" sz="1800" b="1" u="sng"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r>
                  <a:rPr lang="es-ES" sz="1800" b="1" u="sng" dirty="0" err="1">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Paper</a:t>
                </a:r>
                <a:r>
                  <a:rPr lang="es-ES" sz="1800" b="1" u="sng"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que ha hecho:</a:t>
                </a:r>
                <a:endParaRPr lang="it-IT"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cs typeface="Segoe UI" panose="020B0502040204020203" pitchFamily="34" charset="0"/>
                  </a:rPr>
                  <a:t>- Normalize by the upper quantile method</a:t>
                </a:r>
                <a:endParaRPr lang="it-IT"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cs typeface="Segoe UI" panose="020B0502040204020203" pitchFamily="34" charset="0"/>
                  </a:rPr>
                  <a:t>https://cmdlinetips.com/2020/06/computing-quantile-normalization-in-python/</a:t>
                </a:r>
                <a:endParaRPr lang="it-IT"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cs typeface="Segoe UI" panose="020B0502040204020203" pitchFamily="34" charset="0"/>
                  </a:rPr>
                  <a:t>- Transformation log2(1+normalized)</a:t>
                </a:r>
                <a:endParaRPr lang="it-IT"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err="1">
                    <a:effectLst/>
                    <a:latin typeface="Segoe UI" panose="020B0502040204020203" pitchFamily="34" charset="0"/>
                    <a:ea typeface="Times New Roman" panose="02020603050405020304" pitchFamily="18" charset="0"/>
                    <a:cs typeface="Segoe UI" panose="020B0502040204020203" pitchFamily="34" charset="0"/>
                  </a:rPr>
                  <a:t>MinMaxScaler</a:t>
                </a:r>
                <a:r>
                  <a:rPr lang="en-US" sz="1800" dirty="0">
                    <a:effectLst/>
                    <a:latin typeface="Segoe UI" panose="020B0502040204020203" pitchFamily="34" charset="0"/>
                    <a:ea typeface="Times New Roman" panose="02020603050405020304" pitchFamily="18" charset="0"/>
                    <a:cs typeface="Segoe UI" panose="020B0502040204020203" pitchFamily="34" charset="0"/>
                  </a:rPr>
                  <a:t> -&gt; values between zero and unit</a:t>
                </a:r>
                <a:endParaRPr lang="it-IT"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Calibri" panose="020F0502020204030204" pitchFamily="34" charset="0"/>
                  </a:rPr>
                  <a:t>paper run]: input num genes = 20848</a:t>
                </a:r>
                <a:endParaRPr lang="it-IT"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38</a:t>
            </a:fld>
            <a:endParaRPr lang="es-ES" noProof="0" dirty="0"/>
          </a:p>
        </p:txBody>
      </p:sp>
    </p:spTree>
    <p:extLst>
      <p:ext uri="{BB962C8B-B14F-4D97-AF65-F5344CB8AC3E}">
        <p14:creationId xmlns:p14="http://schemas.microsoft.com/office/powerpoint/2010/main" val="1784667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About the evolution of the loss function we see a very sharp decrease in the first epochs, but then the curve stabilizes and the learning becomes very slow for the remaining 800 epochs.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for the evolution of the gradients during training, it can be observed that for linear layers 1 and 2 the variance increases during training (the gradient diverges), which is not convenient. This phenomenon causes the update step of the parameters to continue increasing, which can cause instability in the neural network.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However, in linear layers 3 and 4 the gradients do converge, coinciding especially with the phase in which the loss in training is reduced the most. This is important since the output of linear layer 3 will be the one connected to the final model and the appearance of divergent gradients also in these layers could cause poor prediction results in the ensemble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39</a:t>
            </a:fld>
            <a:endParaRPr lang="es-ES" noProof="0" dirty="0"/>
          </a:p>
        </p:txBody>
      </p:sp>
    </p:spTree>
    <p:extLst>
      <p:ext uri="{BB962C8B-B14F-4D97-AF65-F5344CB8AC3E}">
        <p14:creationId xmlns:p14="http://schemas.microsoft.com/office/powerpoint/2010/main" val="413523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10</a:t>
            </a:fld>
            <a:endParaRPr lang="es-ES" noProof="0" dirty="0"/>
          </a:p>
        </p:txBody>
      </p:sp>
    </p:spTree>
    <p:extLst>
      <p:ext uri="{BB962C8B-B14F-4D97-AF65-F5344CB8AC3E}">
        <p14:creationId xmlns:p14="http://schemas.microsoft.com/office/powerpoint/2010/main" val="211783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s-ES" sz="1800" dirty="0">
                    <a:effectLst/>
                    <a:latin typeface="Cambria Math" panose="02040503050406030204" pitchFamily="18" charset="0"/>
                    <a:ea typeface="Calibri" panose="020F0502020204030204" pitchFamily="34" charset="0"/>
                    <a:cs typeface="Cambria Math" panose="02040503050406030204" pitchFamily="18" charset="0"/>
                  </a:rPr>
                  <a:t>⨁</a:t>
                </a:r>
                <a:r>
                  <a:rPr lang="en-US" sz="1800" dirty="0">
                    <a:effectLst/>
                    <a:latin typeface="Arial" panose="020B0604020202020204" pitchFamily="34" charset="0"/>
                    <a:ea typeface="Calibri" panose="020F0502020204030204" pitchFamily="34" charset="0"/>
                    <a:cs typeface="Times New Roman" panose="02020603050405020304" pitchFamily="18" charset="0"/>
                  </a:rPr>
                  <a:t> is the concatenation of both matrices and </a:t>
                </a:r>
                <a:r>
                  <a:rPr lang="es-ES" sz="1800" dirty="0">
                    <a:effectLst/>
                    <a:latin typeface="Cambria Math" panose="02040503050406030204" pitchFamily="18" charset="0"/>
                    <a:ea typeface="Calibri" panose="020F0502020204030204" pitchFamily="34" charset="0"/>
                    <a:cs typeface="Cambria Math" panose="02040503050406030204" pitchFamily="18" charset="0"/>
                  </a:rPr>
                  <a:t>⨀</a:t>
                </a:r>
                <a:r>
                  <a:rPr lang="en-US" sz="1800" dirty="0">
                    <a:effectLst/>
                    <a:latin typeface="Arial" panose="020B0604020202020204" pitchFamily="34" charset="0"/>
                    <a:ea typeface="Calibri" panose="020F0502020204030204" pitchFamily="34" charset="0"/>
                    <a:cs typeface="Times New Roman" panose="02020603050405020304" pitchFamily="18" charset="0"/>
                  </a:rPr>
                  <a:t> is the dot product.</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MSE and the Spearman's correlation in the validation data were used to evaluate model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Training setup:</a:t>
                </a: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40</a:t>
            </a:fld>
            <a:endParaRPr lang="es-ES" noProof="0" dirty="0"/>
          </a:p>
        </p:txBody>
      </p:sp>
    </p:spTree>
    <p:extLst>
      <p:ext uri="{BB962C8B-B14F-4D97-AF65-F5344CB8AC3E}">
        <p14:creationId xmlns:p14="http://schemas.microsoft.com/office/powerpoint/2010/main" val="705352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it can be seen that the total correlation in the validation data has been slightly lower and the error higher.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latter could be explained, among other things, by the larger number of samples used from different tissues to train the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rPr>
                  <a:t>It can be observed that the learning curve drops sharply in the first 200 epochs (despite having reduced the learning rate in this step to avoid it) and then remains mainly stable, reducing the error in the validation and training set slowly.</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It is only surpassed in these statistics by the DeepSF2hidden model optimized with the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AdamW</a:t>
                </a:r>
                <a:r>
                  <a:rPr lang="en-US" sz="1800" dirty="0">
                    <a:effectLst/>
                    <a:latin typeface="Arial" panose="020B0604020202020204" pitchFamily="34" charset="0"/>
                    <a:ea typeface="Calibri" panose="020F0502020204030204" pitchFamily="34" charset="0"/>
                    <a:cs typeface="Times New Roman" panose="02020603050405020304" pitchFamily="18" charset="0"/>
                  </a:rPr>
                  <a:t> algorithm. Although there is a presence of certain large outliers.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 panose="020B0604020202020204" pitchFamily="34" charset="0"/>
                    <a:ea typeface="Calibri" panose="020F0502020204030204" pitchFamily="34" charset="0"/>
                    <a:cs typeface="Times New Roman" panose="02020603050405020304" pitchFamily="18" charset="0"/>
                  </a:rPr>
                  <a:t>Enseñar</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los</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parametros</a:t>
                </a:r>
                <a:r>
                  <a:rPr lang="en-US" sz="1800" dirty="0">
                    <a:effectLst/>
                    <a:latin typeface="Arial" panose="020B0604020202020204" pitchFamily="34" charset="0"/>
                    <a:ea typeface="Calibri" panose="020F0502020204030204" pitchFamily="34" charset="0"/>
                    <a:cs typeface="Times New Roman" panose="02020603050405020304" pitchFamily="18" charset="0"/>
                  </a:rPr>
                  <a:t> del autoencoder que no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han</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cambiado</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porque</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congelamos</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esos</a:t>
                </a:r>
                <a:r>
                  <a:rPr lang="en-US" sz="1800" dirty="0">
                    <a:effectLst/>
                    <a:latin typeface="Arial" panose="020B0604020202020204" pitchFamily="34" charset="0"/>
                    <a:ea typeface="Calibri" panose="020F0502020204030204" pitchFamily="34" charset="0"/>
                    <a:cs typeface="Times New Roman" panose="02020603050405020304" pitchFamily="18" charset="0"/>
                  </a:rPr>
                  <a:t> pesos.</a:t>
                </a: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41</a:t>
            </a:fld>
            <a:endParaRPr lang="es-ES" noProof="0" dirty="0"/>
          </a:p>
        </p:txBody>
      </p:sp>
    </p:spTree>
    <p:extLst>
      <p:ext uri="{BB962C8B-B14F-4D97-AF65-F5344CB8AC3E}">
        <p14:creationId xmlns:p14="http://schemas.microsoft.com/office/powerpoint/2010/main" val="551002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rPr>
                  <a:t>As for the correlation per individual transcript, this model has managed to increase the number of protein-coding genes for which correlation values have been calculated. It went from 7829 transcripts (4286 of them protein-coding genes) in the training data to 8313 (and 4657 protein-coding genes).In the validation set, on the other hand, we went from 7610 transcripts (and 4173 of them protein-coding genes) to 8433 (4720 protein-coding genes).</a:t>
                </a:r>
                <a:endParaRPr lang="en-US" sz="1800" i="1" dirty="0">
                  <a:solidFill>
                    <a:srgbClr val="4472C4"/>
                  </a:solidFill>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rPr>
                  <a:t>For this reason, in order to compare the correlation of the DeepSF2hidden with gene expression model and the </a:t>
                </a:r>
                <a:r>
                  <a:rPr lang="en-US" sz="1800" i="0" dirty="0" err="1">
                    <a:solidFill>
                      <a:srgbClr val="4472C4"/>
                    </a:solidFill>
                    <a:effectLst/>
                    <a:latin typeface="Arial" panose="020B0604020202020204" pitchFamily="34" charset="0"/>
                    <a:ea typeface="Calibri" panose="020F0502020204030204" pitchFamily="34" charset="0"/>
                    <a:cs typeface="Times New Roman" panose="02020603050405020304" pitchFamily="18" charset="0"/>
                  </a:rPr>
                  <a:t>DeepSF&amp;AEensemble</a:t>
                </a:r>
                <a:r>
                  <a:rPr lang="en-US" sz="1800" i="0"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rPr>
                  <a:t> model using the same protein-coding genes, the intersection of the transcripts correlated in the training set and validation set of both models was plotted by biotype, giving a total of 7060 transcripts (and 3912 protein-coding genes).</a:t>
                </a:r>
                <a:endParaRPr lang="en-US" sz="1800" i="1" dirty="0">
                  <a:solidFill>
                    <a:srgbClr val="4472C4"/>
                  </a:solidFill>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42</a:t>
            </a:fld>
            <a:endParaRPr lang="es-ES" noProof="0" dirty="0"/>
          </a:p>
        </p:txBody>
      </p:sp>
    </p:spTree>
    <p:extLst>
      <p:ext uri="{BB962C8B-B14F-4D97-AF65-F5344CB8AC3E}">
        <p14:creationId xmlns:p14="http://schemas.microsoft.com/office/powerpoint/2010/main" val="306319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For this purpose, the Deep Learning of Features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DeepLIFT</a:t>
                </a:r>
                <a:r>
                  <a:rPr lang="en-US" sz="1800" dirty="0">
                    <a:effectLst/>
                    <a:latin typeface="Arial" panose="020B0604020202020204" pitchFamily="34" charset="0"/>
                    <a:ea typeface="Calibri" panose="020F0502020204030204" pitchFamily="34" charset="0"/>
                    <a:cs typeface="Times New Roman" panose="02020603050405020304" pitchFamily="18" charset="0"/>
                  </a:rPr>
                  <a:t>) algorithm was applied to the Deep2hidden with gene expression model, which was optimized with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AdamW</a:t>
                </a:r>
                <a:r>
                  <a:rPr lang="en-US" sz="1800" dirty="0">
                    <a:effectLst/>
                    <a:latin typeface="Arial" panose="020B0604020202020204" pitchFamily="34" charset="0"/>
                    <a:ea typeface="Calibri" panose="020F0502020204030204" pitchFamily="34" charset="0"/>
                    <a:cs typeface="Times New Roman" panose="02020603050405020304" pitchFamily="18" charset="0"/>
                  </a:rPr>
                  <a:t> and trained with LUAD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the contribution can be positive or negative depending if the increase of the SF expression leads to a increase or a decrease of the isoform expression,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Since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DeepLIFT</a:t>
                </a:r>
                <a:r>
                  <a:rPr lang="en-US" sz="1800" dirty="0">
                    <a:effectLst/>
                    <a:latin typeface="Arial" panose="020B0604020202020204" pitchFamily="34" charset="0"/>
                    <a:ea typeface="Calibri" panose="020F0502020204030204" pitchFamily="34" charset="0"/>
                    <a:cs typeface="Times New Roman" panose="02020603050405020304" pitchFamily="18" charset="0"/>
                  </a:rPr>
                  <a:t> requires reference values to compare with to calculate the weight-scores, the selection of a suitable baseline is the key to see the effect we want to discover. In this case, the median expression of the SFs was used as the baseline.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additional arguments needed to run the forward step of the model, but from which we do not want to obtain the contributions. Formed by the validation set of the expression of the genes.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since we developed an output layer with 10095 nodes, the SF scores for each isoform were computed by changing the target index at each iteration. And the stored in a data frame of size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1279 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 10095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𝑆𝐹𝑠</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𝑖𝑠𝑜𝑓𝑜𝑟𝑚𝑠</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43</a:t>
            </a:fld>
            <a:endParaRPr lang="es-ES" noProof="0" dirty="0"/>
          </a:p>
        </p:txBody>
      </p:sp>
    </p:spTree>
    <p:extLst>
      <p:ext uri="{BB962C8B-B14F-4D97-AF65-F5344CB8AC3E}">
        <p14:creationId xmlns:p14="http://schemas.microsoft.com/office/powerpoint/2010/main" val="2570136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44</a:t>
            </a:fld>
            <a:endParaRPr lang="es-ES" noProof="0" dirty="0"/>
          </a:p>
        </p:txBody>
      </p:sp>
    </p:spTree>
    <p:extLst>
      <p:ext uri="{BB962C8B-B14F-4D97-AF65-F5344CB8AC3E}">
        <p14:creationId xmlns:p14="http://schemas.microsoft.com/office/powerpoint/2010/main" val="810539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Thus, both a general confusion matrix, with the prediction results of all SFs, and a particular confusion matrix for each of the SFs were performed to evaluate their individual performance in predicting gene regulation.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8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Performing a confusion matrix is very useful to visualize many performance parameters as: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Calibri" panose="020F050202020403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accuracy, which studies the examples correctly classified over the total number of samples.</a:t>
                </a:r>
              </a:p>
              <a:p>
                <a:pPr marL="342900" lvl="0" indent="-342900" algn="just">
                  <a:spcAft>
                    <a:spcPts val="800"/>
                  </a:spcAft>
                  <a:buFont typeface="Calibri" panose="020F050202020403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sensitivity, that is the true positive rate.</a:t>
                </a:r>
              </a:p>
              <a:p>
                <a:pPr marL="342900" lvl="0" indent="-342900" algn="just">
                  <a:spcAft>
                    <a:spcPts val="800"/>
                  </a:spcAft>
                  <a:buFont typeface="Calibri" panose="020F050202020403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specificity, that is the true negative rate.</a:t>
                </a:r>
              </a:p>
              <a:p>
                <a:pPr algn="just">
                  <a:lnSpc>
                    <a:spcPct val="107000"/>
                  </a:lnSpc>
                  <a:spcAft>
                    <a:spcPts val="800"/>
                  </a:spcAft>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As well as other metrics that derived from these such as F1 score and recall.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Below a confusion matrix is presented. Where the rows refer to the theoretical values and the columns to the values predicted by our binary matrix. Also, </a:t>
                </a:r>
                <a:br>
                  <a:rPr lang="en-GB" sz="1800" dirty="0">
                    <a:effectLst/>
                    <a:latin typeface="Arial" panose="020B0604020202020204" pitchFamily="34" charset="0"/>
                    <a:ea typeface="Times New Roman" panose="02020603050405020304" pitchFamily="18" charset="0"/>
                    <a:cs typeface="Times New Roman" panose="02020603050405020304" pitchFamily="18" charset="0"/>
                  </a:rPr>
                </a:br>
                <a14:m>
                  <m:oMath xmlns:m="http://schemas.openxmlformats.org/officeDocument/2006/math">
                    <m:r>
                      <a:rPr lang="en-GB" sz="1800" b="1" i="1">
                        <a:effectLst/>
                        <a:latin typeface="Cambria Math" panose="02040503050406030204" pitchFamily="18" charset="0"/>
                        <a:ea typeface="Times New Roman" panose="02020603050405020304" pitchFamily="18" charset="0"/>
                        <a:cs typeface="Times New Roman" panose="02020603050405020304" pitchFamily="18" charset="0"/>
                      </a:rPr>
                      <m:t>𝑺</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800" b="1" i="1">
                            <a:effectLst/>
                            <a:latin typeface="Cambria Math" panose="02040503050406030204" pitchFamily="18" charset="0"/>
                            <a:ea typeface="Times New Roman" panose="02020603050405020304" pitchFamily="18" charset="0"/>
                            <a:cs typeface="Times New Roman" panose="02020603050405020304" pitchFamily="18" charset="0"/>
                          </a:rPr>
                          <m:t>𝑭</m:t>
                        </m:r>
                      </m:e>
                      <m:sub>
                        <m:r>
                          <a:rPr lang="en-GB" sz="1800" b="1" i="1">
                            <a:effectLst/>
                            <a:latin typeface="Cambria Math" panose="02040503050406030204" pitchFamily="18" charset="0"/>
                            <a:ea typeface="Times New Roman" panose="02020603050405020304" pitchFamily="18" charset="0"/>
                            <a:cs typeface="Times New Roman" panose="02020603050405020304" pitchFamily="18" charset="0"/>
                          </a:rPr>
                          <m:t>𝒑𝒐𝒔𝒊𝒕𝒊𝒗𝒆</m:t>
                        </m:r>
                      </m:sub>
                    </m:sSub>
                  </m:oMath>
                </a14:m>
                <a:r>
                  <a:rPr lang="en-GB" sz="1800" dirty="0">
                    <a:effectLst/>
                    <a:latin typeface="Arial" panose="020B0604020202020204" pitchFamily="34" charset="0"/>
                    <a:ea typeface="Times New Roman" panose="02020603050405020304" pitchFamily="18" charset="0"/>
                    <a:cs typeface="Times New Roman" panose="02020603050405020304" pitchFamily="18" charset="0"/>
                  </a:rPr>
                  <a:t> means that a corresponding SF regulates a gene and </a:t>
                </a:r>
                <a14:m>
                  <m:oMath xmlns:m="http://schemas.openxmlformats.org/officeDocument/2006/math">
                    <m:r>
                      <a:rPr lang="en-GB" sz="1800" b="1" i="1">
                        <a:effectLst/>
                        <a:latin typeface="Cambria Math" panose="02040503050406030204" pitchFamily="18" charset="0"/>
                        <a:ea typeface="Times New Roman" panose="02020603050405020304" pitchFamily="18" charset="0"/>
                        <a:cs typeface="Times New Roman" panose="02020603050405020304" pitchFamily="18" charset="0"/>
                      </a:rPr>
                      <m:t>𝑺</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800" b="1" i="1">
                            <a:effectLst/>
                            <a:latin typeface="Cambria Math" panose="02040503050406030204" pitchFamily="18" charset="0"/>
                            <a:ea typeface="Times New Roman" panose="02020603050405020304" pitchFamily="18" charset="0"/>
                            <a:cs typeface="Times New Roman" panose="02020603050405020304" pitchFamily="18" charset="0"/>
                          </a:rPr>
                          <m:t>𝑭</m:t>
                        </m:r>
                      </m:e>
                      <m:sub>
                        <m:r>
                          <a:rPr lang="en-GB" sz="1800" b="1" i="1">
                            <a:effectLst/>
                            <a:latin typeface="Cambria Math" panose="02040503050406030204" pitchFamily="18" charset="0"/>
                            <a:ea typeface="Times New Roman" panose="02020603050405020304" pitchFamily="18" charset="0"/>
                            <a:cs typeface="Times New Roman" panose="02020603050405020304" pitchFamily="18" charset="0"/>
                          </a:rPr>
                          <m:t>𝒏𝒆𝒈𝒂𝒕𝒊𝒗𝒆</m:t>
                        </m:r>
                      </m:sub>
                    </m:sSub>
                    <m:r>
                      <a:rPr lang="en-GB" sz="18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GB" sz="1800" dirty="0">
                    <a:effectLst/>
                    <a:latin typeface="Arial" panose="020B0604020202020204" pitchFamily="34" charset="0"/>
                    <a:ea typeface="Times New Roman" panose="02020603050405020304" pitchFamily="18" charset="0"/>
                    <a:cs typeface="Times New Roman" panose="02020603050405020304" pitchFamily="18" charset="0"/>
                  </a:rPr>
                  <a:t>that it does not.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TN refers to the negative examples and TP indicates the number of true regulations that our model has been able to identify. While FN are the samples that we have predicted as negative but the regulation actually exists and FP are the negative samples that we have predicted as positive. The above metrics can be calculated from these four values.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value of the precision-recall metric makes us see this problem of the model to distinguish when a SF-gene regulation appears.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On the other hand, with CPSF3, the 74.72% of the regulations have been identified, but suffering from a reduction in accuracy.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45</a:t>
            </a:fld>
            <a:endParaRPr lang="es-ES" noProof="0" dirty="0"/>
          </a:p>
        </p:txBody>
      </p:sp>
    </p:spTree>
    <p:extLst>
      <p:ext uri="{BB962C8B-B14F-4D97-AF65-F5344CB8AC3E}">
        <p14:creationId xmlns:p14="http://schemas.microsoft.com/office/powerpoint/2010/main" val="3990609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47</a:t>
            </a:fld>
            <a:endParaRPr lang="es-ES" noProof="0" dirty="0"/>
          </a:p>
        </p:txBody>
      </p:sp>
    </p:spTree>
    <p:extLst>
      <p:ext uri="{BB962C8B-B14F-4D97-AF65-F5344CB8AC3E}">
        <p14:creationId xmlns:p14="http://schemas.microsoft.com/office/powerpoint/2010/main" val="4169527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n-US" sz="2800" dirty="0"/>
                  <a:t>The evolution of the gradients for the first layers suggests that we should have introduced a stronger regularization to control the divergence.</a:t>
                </a:r>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r>
                  <a:rPr lang="en-US" sz="2800" dirty="0"/>
                  <a:t>However, the last linear layers did manage to converge the value of the gradients as the network learned. </a:t>
                </a:r>
                <a:endParaRPr lang="es-E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48</a:t>
            </a:fld>
            <a:endParaRPr lang="es-ES" noProof="0" dirty="0"/>
          </a:p>
        </p:txBody>
      </p:sp>
    </p:spTree>
    <p:extLst>
      <p:ext uri="{BB962C8B-B14F-4D97-AF65-F5344CB8AC3E}">
        <p14:creationId xmlns:p14="http://schemas.microsoft.com/office/powerpoint/2010/main" val="2686430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n-US" sz="2800" dirty="0"/>
                  <a:t>The evolution of the gradients for the first layers suggests that we should have introduced a stronger regularization to control the divergence.</a:t>
                </a:r>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r>
                  <a:rPr lang="en-US" sz="2800" dirty="0"/>
                  <a:t>However, the last linear layers did manage to converge the value of the gradients as the network learned. </a:t>
                </a:r>
              </a:p>
              <a:p>
                <a:pPr marL="285750" indent="-285750" algn="just">
                  <a:buFont typeface="Arial" panose="020B0604020202020204" pitchFamily="34" charset="0"/>
                  <a:buChar char="•"/>
                </a:pPr>
                <a:endParaRPr lang="en-US" sz="2800" dirty="0"/>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output of the last hidden layer was connected to the last linear layer of the model with gene expression. Correlation values similar to the DeepSF2hidden model have been obtained but the correlation of the model between the predictions and the theoretical values in the validation set has not been improved. On the other hand, in terms of correlation by biotype using the same set of 7060 transcripts, the mean and median correlation has increased with respect to the previous model for the validation set. From a mean of 0.63 to a 0.7 and from a median of 0.69 to 0.75.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49</a:t>
            </a:fld>
            <a:endParaRPr lang="es-ES" noProof="0" dirty="0"/>
          </a:p>
        </p:txBody>
      </p:sp>
    </p:spTree>
    <p:extLst>
      <p:ext uri="{BB962C8B-B14F-4D97-AF65-F5344CB8AC3E}">
        <p14:creationId xmlns:p14="http://schemas.microsoft.com/office/powerpoint/2010/main" val="3555092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50</a:t>
            </a:fld>
            <a:endParaRPr lang="es-ES" noProof="0" dirty="0"/>
          </a:p>
        </p:txBody>
      </p:sp>
    </p:spTree>
    <p:extLst>
      <p:ext uri="{BB962C8B-B14F-4D97-AF65-F5344CB8AC3E}">
        <p14:creationId xmlns:p14="http://schemas.microsoft.com/office/powerpoint/2010/main" val="20574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OPCION 1 DE WORKFLOW</a:t>
            </a:r>
          </a:p>
        </p:txBody>
      </p:sp>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12</a:t>
            </a:fld>
            <a:endParaRPr lang="es-ES" noProof="0" dirty="0"/>
          </a:p>
        </p:txBody>
      </p:sp>
    </p:spTree>
    <p:extLst>
      <p:ext uri="{BB962C8B-B14F-4D97-AF65-F5344CB8AC3E}">
        <p14:creationId xmlns:p14="http://schemas.microsoft.com/office/powerpoint/2010/main" val="214635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and make this the variable to be predicted. E.g.: If a gene has two isoforms with 30 and 70 </a:t>
                </a:r>
                <a:r>
                  <a:rPr lang="en-US" sz="1800" dirty="0" err="1"/>
                  <a:t>tpms</a:t>
                </a:r>
                <a:r>
                  <a:rPr lang="en-US" sz="1800" dirty="0"/>
                  <a:t> respectively we would have 0.3 and 0.7. If a gene has only one isoform it will always be 1</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52</a:t>
            </a:fld>
            <a:endParaRPr lang="es-ES" noProof="0" dirty="0"/>
          </a:p>
        </p:txBody>
      </p:sp>
    </p:spTree>
    <p:extLst>
      <p:ext uri="{BB962C8B-B14F-4D97-AF65-F5344CB8AC3E}">
        <p14:creationId xmlns:p14="http://schemas.microsoft.com/office/powerpoint/2010/main" val="3409676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Biblio: </a:t>
            </a:r>
          </a:p>
          <a:p>
            <a:endParaRPr lang="es-ES" dirty="0"/>
          </a:p>
          <a:p>
            <a:endParaRPr lang="es-ES" dirty="0"/>
          </a:p>
        </p:txBody>
      </p:sp>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54</a:t>
            </a:fld>
            <a:endParaRPr lang="es-ES" noProof="0" dirty="0"/>
          </a:p>
        </p:txBody>
      </p:sp>
    </p:spTree>
    <p:extLst>
      <p:ext uri="{BB962C8B-B14F-4D97-AF65-F5344CB8AC3E}">
        <p14:creationId xmlns:p14="http://schemas.microsoft.com/office/powerpoint/2010/main" val="2391784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Meter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esta</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como</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adicional</a:t>
                </a:r>
                <a:r>
                  <a:rPr lang="en-US" sz="1800" dirty="0">
                    <a:effectLst/>
                    <a:latin typeface="Arial" panose="020B0604020202020204" pitchFamily="34" charset="0"/>
                    <a:ea typeface="Calibri" panose="020F0502020204030204" pitchFamily="34" charset="0"/>
                    <a:cs typeface="Times New Roman" panose="02020603050405020304" pitchFamily="18" charset="0"/>
                  </a:rPr>
                  <a:t>.</a:t>
                </a:r>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is a preprocessing method from the scikit-learn library that standardizes the features by eliminating their mean (thus ensuring that each of the features presents a Gaussian distribution with mean 0) and obtaining a standard deviation of 1. The formula used for calculating the Standard Scaler score of a sample is as follows:</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sample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𝜎</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are the mean and the standard deviation of the training samples.</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Therefore, for each feature, the mean and standard deviation was calculated fitting the training data into the scaler. These calculations are then used to, through a scalar transformation function, scale the training and validation data.</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56</a:t>
            </a:fld>
            <a:endParaRPr lang="es-ES" noProof="0" dirty="0"/>
          </a:p>
        </p:txBody>
      </p:sp>
    </p:spTree>
    <p:extLst>
      <p:ext uri="{BB962C8B-B14F-4D97-AF65-F5344CB8AC3E}">
        <p14:creationId xmlns:p14="http://schemas.microsoft.com/office/powerpoint/2010/main" val="1055065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t>
            </a:r>
            <a:r>
              <a:rPr lang="en-US" dirty="0" err="1"/>
              <a:t>biblio</a:t>
            </a:r>
            <a:r>
              <a:rPr lang="en-US" dirty="0"/>
              <a:t>] </a:t>
            </a:r>
            <a:r>
              <a:rPr lang="it-IT" sz="1800" dirty="0">
                <a:effectLst/>
                <a:latin typeface="Calibri" panose="020F0502020204030204" pitchFamily="34" charset="0"/>
                <a:ea typeface="Calibri" panose="020F0502020204030204" pitchFamily="34" charset="0"/>
                <a:cs typeface="Times New Roman" panose="02020603050405020304" pitchFamily="18" charset="0"/>
              </a:rPr>
              <a:t>https://medium.com/human-in-a-machine-world/mae-and-rmse-which-metric-is-better-e60ac3bde13d</a:t>
            </a:r>
          </a:p>
          <a:p>
            <a:endParaRPr lang="it-IT"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MAE measures the average of the absolute difference between the prediction and the theoretical value</a:t>
            </a:r>
            <a:r>
              <a:rPr lang="it-IT"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mean squared error (MSE) is a quadratic function that also calculates the mean magnitude of the error. However, these errors are squared before calculating the average. </a:t>
            </a:r>
            <a:endParaRPr lang="en-US" dirty="0"/>
          </a:p>
        </p:txBody>
      </p:sp>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57</a:t>
            </a:fld>
            <a:endParaRPr lang="es-ES" noProof="0" dirty="0"/>
          </a:p>
        </p:txBody>
      </p:sp>
    </p:spTree>
    <p:extLst>
      <p:ext uri="{BB962C8B-B14F-4D97-AF65-F5344CB8AC3E}">
        <p14:creationId xmlns:p14="http://schemas.microsoft.com/office/powerpoint/2010/main" val="3807800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TCGA has </a:t>
            </a:r>
            <a:r>
              <a:rPr lang="es-ES" dirty="0" err="1"/>
              <a:t>molecularly</a:t>
            </a:r>
            <a:r>
              <a:rPr lang="es-ES" dirty="0"/>
              <a:t> </a:t>
            </a:r>
            <a:r>
              <a:rPr lang="es-ES" dirty="0" err="1"/>
              <a:t>characterized</a:t>
            </a:r>
            <a:r>
              <a:rPr lang="es-ES" dirty="0"/>
              <a:t> more tan 20,000 </a:t>
            </a:r>
            <a:r>
              <a:rPr lang="es-ES" dirty="0" err="1"/>
              <a:t>primary</a:t>
            </a:r>
            <a:r>
              <a:rPr lang="es-ES" dirty="0"/>
              <a:t> </a:t>
            </a:r>
            <a:r>
              <a:rPr lang="es-ES" dirty="0" err="1"/>
              <a:t>cancer</a:t>
            </a:r>
            <a:r>
              <a:rPr lang="es-ES" dirty="0"/>
              <a:t> </a:t>
            </a:r>
            <a:r>
              <a:rPr lang="es-ES" dirty="0" err="1"/>
              <a:t>samples</a:t>
            </a:r>
            <a:r>
              <a:rPr lang="es-ES" dirty="0"/>
              <a:t> </a:t>
            </a:r>
            <a:r>
              <a:rPr lang="es-ES" dirty="0" err="1"/>
              <a:t>from</a:t>
            </a:r>
            <a:r>
              <a:rPr lang="es-ES" dirty="0"/>
              <a:t> 33 tumor </a:t>
            </a:r>
            <a:r>
              <a:rPr lang="es-ES" dirty="0" err="1"/>
              <a:t>types</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Las </a:t>
            </a:r>
            <a:r>
              <a:rPr lang="en-US" sz="1200" dirty="0" err="1"/>
              <a:t>muestras</a:t>
            </a:r>
            <a:r>
              <a:rPr lang="en-US" sz="1200" dirty="0"/>
              <a:t> </a:t>
            </a:r>
            <a:r>
              <a:rPr lang="en-US" sz="1200" dirty="0" err="1"/>
              <a:t>en</a:t>
            </a:r>
            <a:r>
              <a:rPr lang="en-US" sz="1200" dirty="0"/>
              <a:t> </a:t>
            </a:r>
            <a:r>
              <a:rPr lang="en-US" sz="1200" dirty="0" err="1"/>
              <a:t>formato</a:t>
            </a:r>
            <a:r>
              <a:rPr lang="en-US" sz="1200" dirty="0"/>
              <a:t> </a:t>
            </a:r>
            <a:r>
              <a:rPr lang="en-US" sz="1200" dirty="0" err="1"/>
              <a:t>tsv</a:t>
            </a:r>
            <a:r>
              <a:rPr lang="en-US" sz="1200" dirty="0"/>
              <a:t> </a:t>
            </a:r>
            <a:r>
              <a:rPr lang="en-US" sz="1200" dirty="0" err="1"/>
              <a:t>fueron</a:t>
            </a:r>
            <a:r>
              <a:rPr lang="en-US" sz="1200" dirty="0"/>
              <a:t> </a:t>
            </a:r>
            <a:r>
              <a:rPr lang="en-US" sz="1200" dirty="0" err="1"/>
              <a:t>parseados</a:t>
            </a:r>
            <a:r>
              <a:rPr lang="en-US" sz="1200" dirty="0"/>
              <a:t> para </a:t>
            </a:r>
            <a:r>
              <a:rPr lang="en-US" sz="1200" dirty="0" err="1"/>
              <a:t>calcular</a:t>
            </a:r>
            <a:r>
              <a:rPr lang="en-US" sz="1200" dirty="0"/>
              <a:t> la </a:t>
            </a:r>
            <a:r>
              <a:rPr lang="en-US" sz="1200" dirty="0" err="1"/>
              <a:t>expresión</a:t>
            </a:r>
            <a:r>
              <a:rPr lang="en-US" sz="1200" dirty="0"/>
              <a:t> </a:t>
            </a:r>
            <a:r>
              <a:rPr lang="en-US" sz="1200" dirty="0" err="1"/>
              <a:t>génica</a:t>
            </a:r>
            <a:r>
              <a:rPr lang="en-US" sz="1200" dirty="0"/>
              <a:t> de </a:t>
            </a:r>
            <a:r>
              <a:rPr lang="en-US" sz="1200" dirty="0" err="1"/>
              <a:t>todos</a:t>
            </a:r>
            <a:r>
              <a:rPr lang="en-US" sz="1200" dirty="0"/>
              <a:t> </a:t>
            </a:r>
            <a:r>
              <a:rPr lang="en-US" sz="1200" dirty="0" err="1"/>
              <a:t>ellos</a:t>
            </a:r>
            <a:r>
              <a:rPr lang="en-US" sz="1200" dirty="0"/>
              <a:t>. </a:t>
            </a:r>
          </a:p>
          <a:p>
            <a:endParaRPr lang="en-US" dirty="0"/>
          </a:p>
          <a:p>
            <a:pPr algn="just">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As can be seen in the last table, not all the transcriptome has a direct coding function. We can see, among others, a large number of processed transcripts that are genes or transcripts that do not have a sequence of bases  through which the ribosome can travel and translate their information, read in codons (series of three bases), into amino acids to synthesize a protein.  </a:t>
            </a:r>
          </a:p>
          <a:p>
            <a:pPr algn="just">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Long non-coding RNA (lncRNA) are sequences of more than 200 bp that do not encode proteins. Within this group the retained introns can be described, which are transcripts that from an alternative splicing have introns (non-coding reads) of transcripts that are protein coding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Ensembl</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s.f.</a:t>
            </a:r>
            <a:r>
              <a:rPr lang="en-US" sz="1800" dirty="0">
                <a:effectLst/>
                <a:latin typeface="Arial" panose="020B0604020202020204" pitchFamily="34" charset="0"/>
                <a:ea typeface="Calibri" panose="020F0502020204030204" pitchFamily="34" charset="0"/>
                <a:cs typeface="Times New Roman" panose="02020603050405020304" pitchFamily="18" charset="0"/>
              </a:rPr>
              <a:t>).</a:t>
            </a:r>
            <a:br>
              <a:rPr lang="en-US" sz="1800" dirty="0">
                <a:effectLst/>
                <a:latin typeface="Arial" panose="020B0604020202020204" pitchFamily="34" charset="0"/>
                <a:ea typeface="Calibri" panose="020F0502020204030204" pitchFamily="34" charset="0"/>
                <a:cs typeface="Times New Roman" panose="02020603050405020304" pitchFamily="18" charset="0"/>
              </a:rPr>
            </a:b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 addition, the nonsense mediated decay are transcripts that are marked with a premature stop codon so that they can be eliminated by a RNA quality control mechanism so that these sequences do not end up being translated into proteins that can cause any pathology in the organism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Tatsuaki</a:t>
            </a:r>
            <a:r>
              <a:rPr lang="en-US" sz="1800" dirty="0">
                <a:effectLst/>
                <a:latin typeface="Arial" panose="020B0604020202020204" pitchFamily="34" charset="0"/>
                <a:ea typeface="Calibri" panose="020F0502020204030204" pitchFamily="34" charset="0"/>
                <a:cs typeface="Times New Roman" panose="02020603050405020304" pitchFamily="18" charset="0"/>
              </a:rPr>
              <a:t> Kurosaki, 2016).</a:t>
            </a:r>
          </a:p>
          <a:p>
            <a:endParaRPr lang="en-US" dirty="0"/>
          </a:p>
        </p:txBody>
      </p:sp>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14</a:t>
            </a:fld>
            <a:endParaRPr lang="es-ES" noProof="0" dirty="0"/>
          </a:p>
        </p:txBody>
      </p:sp>
    </p:spTree>
    <p:extLst>
      <p:ext uri="{BB962C8B-B14F-4D97-AF65-F5344CB8AC3E}">
        <p14:creationId xmlns:p14="http://schemas.microsoft.com/office/powerpoint/2010/main" val="720563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15</a:t>
            </a:fld>
            <a:endParaRPr lang="es-ES" noProof="0" dirty="0"/>
          </a:p>
        </p:txBody>
      </p:sp>
    </p:spTree>
    <p:extLst>
      <p:ext uri="{BB962C8B-B14F-4D97-AF65-F5344CB8AC3E}">
        <p14:creationId xmlns:p14="http://schemas.microsoft.com/office/powerpoint/2010/main" val="405649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For this reason, single transcripts were removed from the dataset with the expression of the transcripts.</a:t>
            </a:r>
          </a:p>
          <a:p>
            <a:r>
              <a:rPr lang="en-US" dirty="0"/>
              <a:t>A total of 36,740 transcripts were removed. This left a total of 162,420 transcripts.</a:t>
            </a:r>
          </a:p>
        </p:txBody>
      </p:sp>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16</a:t>
            </a:fld>
            <a:endParaRPr lang="es-ES" noProof="0" dirty="0"/>
          </a:p>
        </p:txBody>
      </p:sp>
    </p:spTree>
    <p:extLst>
      <p:ext uri="{BB962C8B-B14F-4D97-AF65-F5344CB8AC3E}">
        <p14:creationId xmlns:p14="http://schemas.microsoft.com/office/powerpoint/2010/main" val="727784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14:m>
                  <m:oMath xmlns:m="http://schemas.openxmlformats.org/officeDocument/2006/math">
                    <m:acc>
                      <m:accPr>
                        <m:chr m:val="⃗"/>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acc>
                  </m:oMath>
                </a14:m>
                <a:r>
                  <a:rPr lang="en-US" sz="1800" dirty="0">
                    <a:effectLst/>
                    <a:latin typeface="Arial" panose="020B0604020202020204" pitchFamily="34" charset="0"/>
                    <a:ea typeface="Calibri" panose="020F0502020204030204" pitchFamily="34" charset="0"/>
                    <a:cs typeface="Times New Roman" panose="02020603050405020304" pitchFamily="18" charset="0"/>
                  </a:rPr>
                  <a:t> is a vector with the original expression values of all patients for a transcript and </a:t>
                </a:r>
                <a14:m>
                  <m:oMath xmlns:m="http://schemas.openxmlformats.org/officeDocument/2006/math">
                    <m:acc>
                      <m:accPr>
                        <m:chr m:val="⃗"/>
                        <m:ctrlPr>
                          <a:rPr lang="it-IT"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s-ES" sz="1800" i="1">
                            <a:effectLst/>
                            <a:latin typeface="Cambria Math" panose="02040503050406030204" pitchFamily="18" charset="0"/>
                            <a:ea typeface="Calibri" panose="020F0502020204030204" pitchFamily="34" charset="0"/>
                            <a:cs typeface="Arial" panose="020B0604020202020204" pitchFamily="34" charset="0"/>
                          </a:rPr>
                          <m:t>𝑧</m:t>
                        </m:r>
                      </m:e>
                    </m:acc>
                  </m:oMath>
                </a14:m>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i</a:t>
                </a:r>
                <a:r>
                  <a:rPr lang="en-US" sz="1800" dirty="0">
                    <a:effectLst/>
                    <a:latin typeface="Arial" panose="020B0604020202020204" pitchFamily="34" charset="0"/>
                    <a:ea typeface="Calibri" panose="020F0502020204030204" pitchFamily="34" charset="0"/>
                    <a:cs typeface="Times New Roman" panose="02020603050405020304" pitchFamily="18" charset="0"/>
                  </a:rPr>
                  <a:t>s the result of the logarithmic transformation for a given transcript.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This strategy was evaluated in the first steps of the model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Where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𝑥</a:t>
                </a:r>
                <a:r>
                  <a:rPr lang="it-IT" sz="1800" i="0">
                    <a:effectLst/>
                    <a:latin typeface="Cambria Math" panose="02040503050406030204" pitchFamily="18"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vector with the original expression values of all patients for a transcript and </a:t>
                </a:r>
                <a:r>
                  <a:rPr lang="es-ES" sz="1800" i="0">
                    <a:effectLst/>
                    <a:latin typeface="Cambria Math" panose="02040503050406030204" pitchFamily="18" charset="0"/>
                    <a:ea typeface="Calibri" panose="020F0502020204030204" pitchFamily="34" charset="0"/>
                    <a:cs typeface="Arial" panose="020B0604020202020204" pitchFamily="34" charset="0"/>
                  </a:rPr>
                  <a:t>𝑧</a:t>
                </a:r>
                <a:r>
                  <a:rPr lang="it-IT" sz="1800" i="0">
                    <a:effectLst/>
                    <a:latin typeface="Cambria Math" panose="02040503050406030204" pitchFamily="18" charset="0"/>
                    <a:ea typeface="Calibri" panose="020F0502020204030204" pitchFamily="34" charset="0"/>
                    <a:cs typeface="Arial" panose="020B0604020202020204" pitchFamily="34" charset="0"/>
                  </a:rPr>
                  <a:t> ⃗</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i</a:t>
                </a:r>
                <a:r>
                  <a:rPr lang="en-US" sz="1800" dirty="0">
                    <a:effectLst/>
                    <a:latin typeface="Arial" panose="020B0604020202020204" pitchFamily="34" charset="0"/>
                    <a:ea typeface="Calibri" panose="020F0502020204030204" pitchFamily="34" charset="0"/>
                    <a:cs typeface="Times New Roman" panose="02020603050405020304" pitchFamily="18" charset="0"/>
                  </a:rPr>
                  <a:t>s the result of the logarithmic transformation for a given transcript.</a:t>
                </a:r>
                <a:endParaRPr lang="it-IT"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17</a:t>
            </a:fld>
            <a:endParaRPr lang="es-ES" noProof="0" dirty="0"/>
          </a:p>
        </p:txBody>
      </p:sp>
    </p:spTree>
    <p:extLst>
      <p:ext uri="{BB962C8B-B14F-4D97-AF65-F5344CB8AC3E}">
        <p14:creationId xmlns:p14="http://schemas.microsoft.com/office/powerpoint/2010/main" val="8065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Aqui</a:t>
            </a:r>
            <a:r>
              <a:rPr lang="en-US" dirty="0"/>
              <a:t> </a:t>
            </a:r>
            <a:r>
              <a:rPr lang="en-US" dirty="0" err="1"/>
              <a:t>igual</a:t>
            </a:r>
            <a:r>
              <a:rPr lang="en-US" dirty="0"/>
              <a:t> meter un </a:t>
            </a:r>
            <a:r>
              <a:rPr lang="en-US" dirty="0" err="1"/>
              <a:t>ejemplo</a:t>
            </a:r>
            <a:r>
              <a:rPr lang="en-US" dirty="0"/>
              <a:t> con </a:t>
            </a:r>
            <a:r>
              <a:rPr lang="en-US" dirty="0" err="1"/>
              <a:t>los</a:t>
            </a:r>
            <a:r>
              <a:rPr lang="en-US" dirty="0"/>
              <a:t> datasets y </a:t>
            </a:r>
            <a:r>
              <a:rPr lang="en-US" dirty="0" err="1"/>
              <a:t>tal</a:t>
            </a:r>
            <a:r>
              <a:rPr lang="en-US" dirty="0"/>
              <a:t> y que se </a:t>
            </a:r>
            <a:r>
              <a:rPr lang="en-US" dirty="0" err="1"/>
              <a:t>vea</a:t>
            </a:r>
            <a:r>
              <a:rPr lang="en-US" dirty="0"/>
              <a:t> que un gen </a:t>
            </a:r>
            <a:r>
              <a:rPr lang="en-US" dirty="0" err="1"/>
              <a:t>puede</a:t>
            </a:r>
            <a:r>
              <a:rPr lang="en-US" dirty="0"/>
              <a:t> </a:t>
            </a:r>
            <a:r>
              <a:rPr lang="en-US" dirty="0" err="1"/>
              <a:t>tener</a:t>
            </a:r>
            <a:r>
              <a:rPr lang="en-US" dirty="0"/>
              <a:t> mas de un </a:t>
            </a:r>
            <a:r>
              <a:rPr lang="en-US" dirty="0" err="1"/>
              <a:t>transcrito</a:t>
            </a:r>
            <a:r>
              <a:rPr lang="en-US" dirty="0"/>
              <a:t>. (HACER CUANDO ME ABURRA A LA NOCHE)</a:t>
            </a:r>
          </a:p>
        </p:txBody>
      </p:sp>
      <p:sp>
        <p:nvSpPr>
          <p:cNvPr id="4" name="Marcador de número de diapositiva 3"/>
          <p:cNvSpPr>
            <a:spLocks noGrp="1"/>
          </p:cNvSpPr>
          <p:nvPr>
            <p:ph type="sldNum" sz="quarter" idx="5"/>
          </p:nvPr>
        </p:nvSpPr>
        <p:spPr/>
        <p:txBody>
          <a:bodyPr/>
          <a:lstStyle/>
          <a:p>
            <a:pPr rtl="0"/>
            <a:fld id="{2E6DE88F-1F85-4A27-9D34-D74A50E7B0DA}" type="slidenum">
              <a:rPr lang="es-ES" noProof="0" smtClean="0"/>
              <a:t>18</a:t>
            </a:fld>
            <a:endParaRPr lang="es-ES" noProof="0" dirty="0"/>
          </a:p>
        </p:txBody>
      </p:sp>
    </p:spTree>
    <p:extLst>
      <p:ext uri="{BB962C8B-B14F-4D97-AF65-F5344CB8AC3E}">
        <p14:creationId xmlns:p14="http://schemas.microsoft.com/office/powerpoint/2010/main" val="256300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3141A6-FE02-2AC9-34C7-0B8D639C90F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CC637A3D-51BA-A51D-8678-8B11B2ACE7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EF392567-7B8C-01E1-D100-874F2DA10368}"/>
              </a:ext>
            </a:extLst>
          </p:cNvPr>
          <p:cNvSpPr>
            <a:spLocks noGrp="1"/>
          </p:cNvSpPr>
          <p:nvPr>
            <p:ph type="dt" sz="half" idx="10"/>
          </p:nvPr>
        </p:nvSpPr>
        <p:spPr/>
        <p:txBody>
          <a:bodyPr/>
          <a:lstStyle/>
          <a:p>
            <a:pPr rtl="0"/>
            <a:fld id="{7305C6AA-9D71-4080-8813-13E932244C60}" type="datetime1">
              <a:rPr lang="es-ES" noProof="0" smtClean="0"/>
              <a:t>28/07/2022</a:t>
            </a:fld>
            <a:endParaRPr lang="es-ES" noProof="0" dirty="0"/>
          </a:p>
        </p:txBody>
      </p:sp>
      <p:sp>
        <p:nvSpPr>
          <p:cNvPr id="5" name="Marcador de pie de página 4">
            <a:extLst>
              <a:ext uri="{FF2B5EF4-FFF2-40B4-BE49-F238E27FC236}">
                <a16:creationId xmlns:a16="http://schemas.microsoft.com/office/drawing/2014/main" id="{909690D1-E5C4-99EA-43D1-3E8AC7083311}"/>
              </a:ext>
            </a:extLst>
          </p:cNvPr>
          <p:cNvSpPr>
            <a:spLocks noGrp="1"/>
          </p:cNvSpPr>
          <p:nvPr>
            <p:ph type="ftr" sz="quarter" idx="11"/>
          </p:nvPr>
        </p:nvSpPr>
        <p:spPr/>
        <p:txBody>
          <a:bodyPr/>
          <a:lstStyle/>
          <a:p>
            <a:pPr rtl="0"/>
            <a:endParaRPr lang="es-ES" noProof="0" dirty="0"/>
          </a:p>
        </p:txBody>
      </p:sp>
      <p:sp>
        <p:nvSpPr>
          <p:cNvPr id="6" name="Marcador de número de diapositiva 5">
            <a:extLst>
              <a:ext uri="{FF2B5EF4-FFF2-40B4-BE49-F238E27FC236}">
                <a16:creationId xmlns:a16="http://schemas.microsoft.com/office/drawing/2014/main" id="{ADB5F138-53EE-3C2B-78AB-FA5856AF4C44}"/>
              </a:ext>
            </a:extLst>
          </p:cNvPr>
          <p:cNvSpPr>
            <a:spLocks noGrp="1"/>
          </p:cNvSpPr>
          <p:nvPr>
            <p:ph type="sldNum" sz="quarter" idx="12"/>
          </p:nvPr>
        </p:nvSpPr>
        <p:spPr/>
        <p:txBody>
          <a:body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559160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7141A8-5D90-C251-E22E-8295B595F463}"/>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7ACA9E29-D58D-4493-897F-A67181EA24B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B304E5E7-06E1-2BC7-2B26-D307E3840C06}"/>
              </a:ext>
            </a:extLst>
          </p:cNvPr>
          <p:cNvSpPr>
            <a:spLocks noGrp="1"/>
          </p:cNvSpPr>
          <p:nvPr>
            <p:ph type="dt" sz="half" idx="10"/>
          </p:nvPr>
        </p:nvSpPr>
        <p:spPr/>
        <p:txBody>
          <a:bodyPr/>
          <a:lstStyle/>
          <a:p>
            <a:pPr rtl="0"/>
            <a:fld id="{7305C6AA-9D71-4080-8813-13E932244C60}" type="datetime1">
              <a:rPr lang="es-ES" noProof="0" smtClean="0"/>
              <a:t>28/07/2022</a:t>
            </a:fld>
            <a:endParaRPr lang="es-ES" noProof="0" dirty="0"/>
          </a:p>
        </p:txBody>
      </p:sp>
      <p:sp>
        <p:nvSpPr>
          <p:cNvPr id="5" name="Marcador de pie de página 4">
            <a:extLst>
              <a:ext uri="{FF2B5EF4-FFF2-40B4-BE49-F238E27FC236}">
                <a16:creationId xmlns:a16="http://schemas.microsoft.com/office/drawing/2014/main" id="{1B2C3013-D609-2C16-DCB8-0AB09CBD0370}"/>
              </a:ext>
            </a:extLst>
          </p:cNvPr>
          <p:cNvSpPr>
            <a:spLocks noGrp="1"/>
          </p:cNvSpPr>
          <p:nvPr>
            <p:ph type="ftr" sz="quarter" idx="11"/>
          </p:nvPr>
        </p:nvSpPr>
        <p:spPr/>
        <p:txBody>
          <a:bodyPr/>
          <a:lstStyle/>
          <a:p>
            <a:pPr rtl="0"/>
            <a:endParaRPr lang="es-ES" noProof="0" dirty="0"/>
          </a:p>
        </p:txBody>
      </p:sp>
      <p:sp>
        <p:nvSpPr>
          <p:cNvPr id="6" name="Marcador de número de diapositiva 5">
            <a:extLst>
              <a:ext uri="{FF2B5EF4-FFF2-40B4-BE49-F238E27FC236}">
                <a16:creationId xmlns:a16="http://schemas.microsoft.com/office/drawing/2014/main" id="{68939B8E-CB7B-1C56-C8FF-C0F1C0A40DF9}"/>
              </a:ext>
            </a:extLst>
          </p:cNvPr>
          <p:cNvSpPr>
            <a:spLocks noGrp="1"/>
          </p:cNvSpPr>
          <p:nvPr>
            <p:ph type="sldNum" sz="quarter" idx="12"/>
          </p:nvPr>
        </p:nvSpPr>
        <p:spPr/>
        <p:txBody>
          <a:body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2981659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DEE5D07-1E48-12EE-FB60-CCCCA1BCC0B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77BC813C-D352-A964-62C4-5A15A601470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DE0418A-5629-4744-B79C-ABC45E86FDE4}"/>
              </a:ext>
            </a:extLst>
          </p:cNvPr>
          <p:cNvSpPr>
            <a:spLocks noGrp="1"/>
          </p:cNvSpPr>
          <p:nvPr>
            <p:ph type="dt" sz="half" idx="10"/>
          </p:nvPr>
        </p:nvSpPr>
        <p:spPr/>
        <p:txBody>
          <a:bodyPr/>
          <a:lstStyle/>
          <a:p>
            <a:pPr rtl="0"/>
            <a:fld id="{7305C6AA-9D71-4080-8813-13E932244C60}" type="datetime1">
              <a:rPr lang="es-ES" noProof="0" smtClean="0"/>
              <a:t>28/07/2022</a:t>
            </a:fld>
            <a:endParaRPr lang="es-ES" noProof="0" dirty="0"/>
          </a:p>
        </p:txBody>
      </p:sp>
      <p:sp>
        <p:nvSpPr>
          <p:cNvPr id="5" name="Marcador de pie de página 4">
            <a:extLst>
              <a:ext uri="{FF2B5EF4-FFF2-40B4-BE49-F238E27FC236}">
                <a16:creationId xmlns:a16="http://schemas.microsoft.com/office/drawing/2014/main" id="{9FB74DAE-5727-4D1B-770A-6215BF72E447}"/>
              </a:ext>
            </a:extLst>
          </p:cNvPr>
          <p:cNvSpPr>
            <a:spLocks noGrp="1"/>
          </p:cNvSpPr>
          <p:nvPr>
            <p:ph type="ftr" sz="quarter" idx="11"/>
          </p:nvPr>
        </p:nvSpPr>
        <p:spPr/>
        <p:txBody>
          <a:bodyPr/>
          <a:lstStyle/>
          <a:p>
            <a:pPr rtl="0"/>
            <a:endParaRPr lang="es-ES" noProof="0" dirty="0"/>
          </a:p>
        </p:txBody>
      </p:sp>
      <p:sp>
        <p:nvSpPr>
          <p:cNvPr id="6" name="Marcador de número de diapositiva 5">
            <a:extLst>
              <a:ext uri="{FF2B5EF4-FFF2-40B4-BE49-F238E27FC236}">
                <a16:creationId xmlns:a16="http://schemas.microsoft.com/office/drawing/2014/main" id="{E407A2B4-5C50-8F0B-0A3A-83F1E602922B}"/>
              </a:ext>
            </a:extLst>
          </p:cNvPr>
          <p:cNvSpPr>
            <a:spLocks noGrp="1"/>
          </p:cNvSpPr>
          <p:nvPr>
            <p:ph type="sldNum" sz="quarter" idx="12"/>
          </p:nvPr>
        </p:nvSpPr>
        <p:spPr/>
        <p:txBody>
          <a:body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1351904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3">
  <p:cSld name="Title + three columns 3">
    <p:spTree>
      <p:nvGrpSpPr>
        <p:cNvPr id="1" name="Shape 102"/>
        <p:cNvGrpSpPr/>
        <p:nvPr/>
      </p:nvGrpSpPr>
      <p:grpSpPr>
        <a:xfrm>
          <a:off x="0" y="0"/>
          <a:ext cx="0" cy="0"/>
          <a:chOff x="0" y="0"/>
          <a:chExt cx="0" cy="0"/>
        </a:xfrm>
      </p:grpSpPr>
      <p:sp>
        <p:nvSpPr>
          <p:cNvPr id="103" name="Google Shape;103;p17"/>
          <p:cNvSpPr/>
          <p:nvPr/>
        </p:nvSpPr>
        <p:spPr>
          <a:xfrm>
            <a:off x="3352667" y="591300"/>
            <a:ext cx="2596000" cy="1574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104" name="Google Shape;104;p17"/>
          <p:cNvSpPr txBox="1">
            <a:spLocks noGrp="1"/>
          </p:cNvSpPr>
          <p:nvPr>
            <p:ph type="subTitle" idx="1"/>
          </p:nvPr>
        </p:nvSpPr>
        <p:spPr>
          <a:xfrm>
            <a:off x="963165" y="4375957"/>
            <a:ext cx="2980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500"/>
              <a:buNone/>
              <a:defRPr sz="2267" b="1">
                <a:solidFill>
                  <a:schemeClr val="accent4"/>
                </a:solidFill>
              </a:defRPr>
            </a:lvl1pPr>
            <a:lvl2pPr lvl="1" rtl="0">
              <a:spcBef>
                <a:spcPts val="2133"/>
              </a:spcBef>
              <a:spcAft>
                <a:spcPts val="0"/>
              </a:spcAft>
              <a:buClr>
                <a:schemeClr val="accent4"/>
              </a:buClr>
              <a:buSzPts val="1500"/>
              <a:buNone/>
              <a:defRPr>
                <a:solidFill>
                  <a:schemeClr val="accent4"/>
                </a:solidFill>
              </a:defRPr>
            </a:lvl2pPr>
            <a:lvl3pPr lvl="2" rtl="0">
              <a:spcBef>
                <a:spcPts val="2133"/>
              </a:spcBef>
              <a:spcAft>
                <a:spcPts val="0"/>
              </a:spcAft>
              <a:buClr>
                <a:schemeClr val="accent4"/>
              </a:buClr>
              <a:buSzPts val="1500"/>
              <a:buNone/>
              <a:defRPr>
                <a:solidFill>
                  <a:schemeClr val="accent4"/>
                </a:solidFill>
              </a:defRPr>
            </a:lvl3pPr>
            <a:lvl4pPr lvl="3" rtl="0">
              <a:spcBef>
                <a:spcPts val="2133"/>
              </a:spcBef>
              <a:spcAft>
                <a:spcPts val="0"/>
              </a:spcAft>
              <a:buClr>
                <a:schemeClr val="accent4"/>
              </a:buClr>
              <a:buSzPts val="1500"/>
              <a:buNone/>
              <a:defRPr>
                <a:solidFill>
                  <a:schemeClr val="accent4"/>
                </a:solidFill>
              </a:defRPr>
            </a:lvl4pPr>
            <a:lvl5pPr lvl="4" rtl="0">
              <a:spcBef>
                <a:spcPts val="2133"/>
              </a:spcBef>
              <a:spcAft>
                <a:spcPts val="0"/>
              </a:spcAft>
              <a:buClr>
                <a:schemeClr val="accent4"/>
              </a:buClr>
              <a:buSzPts val="1500"/>
              <a:buNone/>
              <a:defRPr>
                <a:solidFill>
                  <a:schemeClr val="accent4"/>
                </a:solidFill>
              </a:defRPr>
            </a:lvl5pPr>
            <a:lvl6pPr lvl="5" rtl="0">
              <a:spcBef>
                <a:spcPts val="2133"/>
              </a:spcBef>
              <a:spcAft>
                <a:spcPts val="0"/>
              </a:spcAft>
              <a:buClr>
                <a:schemeClr val="accent4"/>
              </a:buClr>
              <a:buSzPts val="1500"/>
              <a:buNone/>
              <a:defRPr>
                <a:solidFill>
                  <a:schemeClr val="accent4"/>
                </a:solidFill>
              </a:defRPr>
            </a:lvl6pPr>
            <a:lvl7pPr lvl="6" rtl="0">
              <a:spcBef>
                <a:spcPts val="2133"/>
              </a:spcBef>
              <a:spcAft>
                <a:spcPts val="0"/>
              </a:spcAft>
              <a:buClr>
                <a:schemeClr val="accent4"/>
              </a:buClr>
              <a:buSzPts val="1500"/>
              <a:buNone/>
              <a:defRPr>
                <a:solidFill>
                  <a:schemeClr val="accent4"/>
                </a:solidFill>
              </a:defRPr>
            </a:lvl7pPr>
            <a:lvl8pPr lvl="7" rtl="0">
              <a:spcBef>
                <a:spcPts val="2133"/>
              </a:spcBef>
              <a:spcAft>
                <a:spcPts val="0"/>
              </a:spcAft>
              <a:buClr>
                <a:schemeClr val="accent4"/>
              </a:buClr>
              <a:buSzPts val="1500"/>
              <a:buNone/>
              <a:defRPr>
                <a:solidFill>
                  <a:schemeClr val="accent4"/>
                </a:solidFill>
              </a:defRPr>
            </a:lvl8pPr>
            <a:lvl9pPr lvl="8" rtl="0">
              <a:spcBef>
                <a:spcPts val="2133"/>
              </a:spcBef>
              <a:spcAft>
                <a:spcPts val="2133"/>
              </a:spcAft>
              <a:buClr>
                <a:schemeClr val="accent4"/>
              </a:buClr>
              <a:buSzPts val="1500"/>
              <a:buNone/>
              <a:defRPr>
                <a:solidFill>
                  <a:schemeClr val="accent4"/>
                </a:solidFill>
              </a:defRPr>
            </a:lvl9pPr>
          </a:lstStyle>
          <a:p>
            <a:endParaRPr/>
          </a:p>
        </p:txBody>
      </p:sp>
      <p:sp>
        <p:nvSpPr>
          <p:cNvPr id="105" name="Google Shape;105;p17"/>
          <p:cNvSpPr txBox="1">
            <a:spLocks noGrp="1"/>
          </p:cNvSpPr>
          <p:nvPr>
            <p:ph type="subTitle" idx="2"/>
          </p:nvPr>
        </p:nvSpPr>
        <p:spPr>
          <a:xfrm>
            <a:off x="963200" y="4837189"/>
            <a:ext cx="2980800" cy="8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500"/>
              <a:buNone/>
              <a:defRPr sz="2000">
                <a:solidFill>
                  <a:schemeClr val="accent4"/>
                </a:solidFill>
              </a:defRPr>
            </a:lvl1pPr>
            <a:lvl2pPr lvl="1" rtl="0">
              <a:spcBef>
                <a:spcPts val="2133"/>
              </a:spcBef>
              <a:spcAft>
                <a:spcPts val="0"/>
              </a:spcAft>
              <a:buClr>
                <a:schemeClr val="accent4"/>
              </a:buClr>
              <a:buSzPts val="1500"/>
              <a:buNone/>
              <a:defRPr>
                <a:solidFill>
                  <a:schemeClr val="accent4"/>
                </a:solidFill>
              </a:defRPr>
            </a:lvl2pPr>
            <a:lvl3pPr lvl="2" rtl="0">
              <a:spcBef>
                <a:spcPts val="2133"/>
              </a:spcBef>
              <a:spcAft>
                <a:spcPts val="0"/>
              </a:spcAft>
              <a:buClr>
                <a:schemeClr val="accent4"/>
              </a:buClr>
              <a:buSzPts val="1500"/>
              <a:buNone/>
              <a:defRPr>
                <a:solidFill>
                  <a:schemeClr val="accent4"/>
                </a:solidFill>
              </a:defRPr>
            </a:lvl3pPr>
            <a:lvl4pPr lvl="3" rtl="0">
              <a:spcBef>
                <a:spcPts val="2133"/>
              </a:spcBef>
              <a:spcAft>
                <a:spcPts val="0"/>
              </a:spcAft>
              <a:buClr>
                <a:schemeClr val="accent4"/>
              </a:buClr>
              <a:buSzPts val="1500"/>
              <a:buNone/>
              <a:defRPr>
                <a:solidFill>
                  <a:schemeClr val="accent4"/>
                </a:solidFill>
              </a:defRPr>
            </a:lvl4pPr>
            <a:lvl5pPr lvl="4" rtl="0">
              <a:spcBef>
                <a:spcPts val="2133"/>
              </a:spcBef>
              <a:spcAft>
                <a:spcPts val="0"/>
              </a:spcAft>
              <a:buClr>
                <a:schemeClr val="accent4"/>
              </a:buClr>
              <a:buSzPts val="1500"/>
              <a:buNone/>
              <a:defRPr>
                <a:solidFill>
                  <a:schemeClr val="accent4"/>
                </a:solidFill>
              </a:defRPr>
            </a:lvl5pPr>
            <a:lvl6pPr lvl="5" rtl="0">
              <a:spcBef>
                <a:spcPts val="2133"/>
              </a:spcBef>
              <a:spcAft>
                <a:spcPts val="0"/>
              </a:spcAft>
              <a:buClr>
                <a:schemeClr val="accent4"/>
              </a:buClr>
              <a:buSzPts val="1500"/>
              <a:buNone/>
              <a:defRPr>
                <a:solidFill>
                  <a:schemeClr val="accent4"/>
                </a:solidFill>
              </a:defRPr>
            </a:lvl6pPr>
            <a:lvl7pPr lvl="6" rtl="0">
              <a:spcBef>
                <a:spcPts val="2133"/>
              </a:spcBef>
              <a:spcAft>
                <a:spcPts val="0"/>
              </a:spcAft>
              <a:buClr>
                <a:schemeClr val="accent4"/>
              </a:buClr>
              <a:buSzPts val="1500"/>
              <a:buNone/>
              <a:defRPr>
                <a:solidFill>
                  <a:schemeClr val="accent4"/>
                </a:solidFill>
              </a:defRPr>
            </a:lvl7pPr>
            <a:lvl8pPr lvl="7" rtl="0">
              <a:spcBef>
                <a:spcPts val="2133"/>
              </a:spcBef>
              <a:spcAft>
                <a:spcPts val="0"/>
              </a:spcAft>
              <a:buClr>
                <a:schemeClr val="accent4"/>
              </a:buClr>
              <a:buSzPts val="1500"/>
              <a:buNone/>
              <a:defRPr>
                <a:solidFill>
                  <a:schemeClr val="accent4"/>
                </a:solidFill>
              </a:defRPr>
            </a:lvl8pPr>
            <a:lvl9pPr lvl="8" rtl="0">
              <a:spcBef>
                <a:spcPts val="2133"/>
              </a:spcBef>
              <a:spcAft>
                <a:spcPts val="2133"/>
              </a:spcAft>
              <a:buClr>
                <a:schemeClr val="accent4"/>
              </a:buClr>
              <a:buSzPts val="1500"/>
              <a:buNone/>
              <a:defRPr>
                <a:solidFill>
                  <a:schemeClr val="accent4"/>
                </a:solidFill>
              </a:defRPr>
            </a:lvl9pPr>
          </a:lstStyle>
          <a:p>
            <a:endParaRPr/>
          </a:p>
        </p:txBody>
      </p:sp>
      <p:sp>
        <p:nvSpPr>
          <p:cNvPr id="106" name="Google Shape;106;p17"/>
          <p:cNvSpPr txBox="1">
            <a:spLocks noGrp="1"/>
          </p:cNvSpPr>
          <p:nvPr>
            <p:ph type="subTitle" idx="3"/>
          </p:nvPr>
        </p:nvSpPr>
        <p:spPr>
          <a:xfrm>
            <a:off x="4606401" y="4375957"/>
            <a:ext cx="2980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500"/>
              <a:buNone/>
              <a:defRPr sz="2267" b="1">
                <a:solidFill>
                  <a:schemeClr val="accent4"/>
                </a:solidFill>
              </a:defRPr>
            </a:lvl1pPr>
            <a:lvl2pPr lvl="1" rtl="0">
              <a:spcBef>
                <a:spcPts val="2133"/>
              </a:spcBef>
              <a:spcAft>
                <a:spcPts val="0"/>
              </a:spcAft>
              <a:buClr>
                <a:schemeClr val="accent4"/>
              </a:buClr>
              <a:buSzPts val="1500"/>
              <a:buNone/>
              <a:defRPr>
                <a:solidFill>
                  <a:schemeClr val="accent4"/>
                </a:solidFill>
              </a:defRPr>
            </a:lvl2pPr>
            <a:lvl3pPr lvl="2" rtl="0">
              <a:spcBef>
                <a:spcPts val="2133"/>
              </a:spcBef>
              <a:spcAft>
                <a:spcPts val="0"/>
              </a:spcAft>
              <a:buClr>
                <a:schemeClr val="accent4"/>
              </a:buClr>
              <a:buSzPts val="1500"/>
              <a:buNone/>
              <a:defRPr>
                <a:solidFill>
                  <a:schemeClr val="accent4"/>
                </a:solidFill>
              </a:defRPr>
            </a:lvl3pPr>
            <a:lvl4pPr lvl="3" rtl="0">
              <a:spcBef>
                <a:spcPts val="2133"/>
              </a:spcBef>
              <a:spcAft>
                <a:spcPts val="0"/>
              </a:spcAft>
              <a:buClr>
                <a:schemeClr val="accent4"/>
              </a:buClr>
              <a:buSzPts val="1500"/>
              <a:buNone/>
              <a:defRPr>
                <a:solidFill>
                  <a:schemeClr val="accent4"/>
                </a:solidFill>
              </a:defRPr>
            </a:lvl4pPr>
            <a:lvl5pPr lvl="4" rtl="0">
              <a:spcBef>
                <a:spcPts val="2133"/>
              </a:spcBef>
              <a:spcAft>
                <a:spcPts val="0"/>
              </a:spcAft>
              <a:buClr>
                <a:schemeClr val="accent4"/>
              </a:buClr>
              <a:buSzPts val="1500"/>
              <a:buNone/>
              <a:defRPr>
                <a:solidFill>
                  <a:schemeClr val="accent4"/>
                </a:solidFill>
              </a:defRPr>
            </a:lvl5pPr>
            <a:lvl6pPr lvl="5" rtl="0">
              <a:spcBef>
                <a:spcPts val="2133"/>
              </a:spcBef>
              <a:spcAft>
                <a:spcPts val="0"/>
              </a:spcAft>
              <a:buClr>
                <a:schemeClr val="accent4"/>
              </a:buClr>
              <a:buSzPts val="1500"/>
              <a:buNone/>
              <a:defRPr>
                <a:solidFill>
                  <a:schemeClr val="accent4"/>
                </a:solidFill>
              </a:defRPr>
            </a:lvl6pPr>
            <a:lvl7pPr lvl="6" rtl="0">
              <a:spcBef>
                <a:spcPts val="2133"/>
              </a:spcBef>
              <a:spcAft>
                <a:spcPts val="0"/>
              </a:spcAft>
              <a:buClr>
                <a:schemeClr val="accent4"/>
              </a:buClr>
              <a:buSzPts val="1500"/>
              <a:buNone/>
              <a:defRPr>
                <a:solidFill>
                  <a:schemeClr val="accent4"/>
                </a:solidFill>
              </a:defRPr>
            </a:lvl7pPr>
            <a:lvl8pPr lvl="7" rtl="0">
              <a:spcBef>
                <a:spcPts val="2133"/>
              </a:spcBef>
              <a:spcAft>
                <a:spcPts val="0"/>
              </a:spcAft>
              <a:buClr>
                <a:schemeClr val="accent4"/>
              </a:buClr>
              <a:buSzPts val="1500"/>
              <a:buNone/>
              <a:defRPr>
                <a:solidFill>
                  <a:schemeClr val="accent4"/>
                </a:solidFill>
              </a:defRPr>
            </a:lvl8pPr>
            <a:lvl9pPr lvl="8" rtl="0">
              <a:spcBef>
                <a:spcPts val="2133"/>
              </a:spcBef>
              <a:spcAft>
                <a:spcPts val="2133"/>
              </a:spcAft>
              <a:buClr>
                <a:schemeClr val="accent4"/>
              </a:buClr>
              <a:buSzPts val="1500"/>
              <a:buNone/>
              <a:defRPr>
                <a:solidFill>
                  <a:schemeClr val="accent4"/>
                </a:solidFill>
              </a:defRPr>
            </a:lvl9pPr>
          </a:lstStyle>
          <a:p>
            <a:endParaRPr/>
          </a:p>
        </p:txBody>
      </p:sp>
      <p:sp>
        <p:nvSpPr>
          <p:cNvPr id="107" name="Google Shape;107;p17"/>
          <p:cNvSpPr txBox="1">
            <a:spLocks noGrp="1"/>
          </p:cNvSpPr>
          <p:nvPr>
            <p:ph type="subTitle" idx="4"/>
          </p:nvPr>
        </p:nvSpPr>
        <p:spPr>
          <a:xfrm>
            <a:off x="4606401" y="4852523"/>
            <a:ext cx="2980800" cy="8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500"/>
              <a:buNone/>
              <a:defRPr sz="2000">
                <a:solidFill>
                  <a:schemeClr val="accent4"/>
                </a:solidFill>
              </a:defRPr>
            </a:lvl1pPr>
            <a:lvl2pPr lvl="1" rtl="0">
              <a:spcBef>
                <a:spcPts val="2133"/>
              </a:spcBef>
              <a:spcAft>
                <a:spcPts val="0"/>
              </a:spcAft>
              <a:buClr>
                <a:schemeClr val="accent4"/>
              </a:buClr>
              <a:buSzPts val="1500"/>
              <a:buNone/>
              <a:defRPr>
                <a:solidFill>
                  <a:schemeClr val="accent4"/>
                </a:solidFill>
              </a:defRPr>
            </a:lvl2pPr>
            <a:lvl3pPr lvl="2" rtl="0">
              <a:spcBef>
                <a:spcPts val="2133"/>
              </a:spcBef>
              <a:spcAft>
                <a:spcPts val="0"/>
              </a:spcAft>
              <a:buClr>
                <a:schemeClr val="accent4"/>
              </a:buClr>
              <a:buSzPts val="1500"/>
              <a:buNone/>
              <a:defRPr>
                <a:solidFill>
                  <a:schemeClr val="accent4"/>
                </a:solidFill>
              </a:defRPr>
            </a:lvl3pPr>
            <a:lvl4pPr lvl="3" rtl="0">
              <a:spcBef>
                <a:spcPts val="2133"/>
              </a:spcBef>
              <a:spcAft>
                <a:spcPts val="0"/>
              </a:spcAft>
              <a:buClr>
                <a:schemeClr val="accent4"/>
              </a:buClr>
              <a:buSzPts val="1500"/>
              <a:buNone/>
              <a:defRPr>
                <a:solidFill>
                  <a:schemeClr val="accent4"/>
                </a:solidFill>
              </a:defRPr>
            </a:lvl4pPr>
            <a:lvl5pPr lvl="4" rtl="0">
              <a:spcBef>
                <a:spcPts val="2133"/>
              </a:spcBef>
              <a:spcAft>
                <a:spcPts val="0"/>
              </a:spcAft>
              <a:buClr>
                <a:schemeClr val="accent4"/>
              </a:buClr>
              <a:buSzPts val="1500"/>
              <a:buNone/>
              <a:defRPr>
                <a:solidFill>
                  <a:schemeClr val="accent4"/>
                </a:solidFill>
              </a:defRPr>
            </a:lvl5pPr>
            <a:lvl6pPr lvl="5" rtl="0">
              <a:spcBef>
                <a:spcPts val="2133"/>
              </a:spcBef>
              <a:spcAft>
                <a:spcPts val="0"/>
              </a:spcAft>
              <a:buClr>
                <a:schemeClr val="accent4"/>
              </a:buClr>
              <a:buSzPts val="1500"/>
              <a:buNone/>
              <a:defRPr>
                <a:solidFill>
                  <a:schemeClr val="accent4"/>
                </a:solidFill>
              </a:defRPr>
            </a:lvl6pPr>
            <a:lvl7pPr lvl="6" rtl="0">
              <a:spcBef>
                <a:spcPts val="2133"/>
              </a:spcBef>
              <a:spcAft>
                <a:spcPts val="0"/>
              </a:spcAft>
              <a:buClr>
                <a:schemeClr val="accent4"/>
              </a:buClr>
              <a:buSzPts val="1500"/>
              <a:buNone/>
              <a:defRPr>
                <a:solidFill>
                  <a:schemeClr val="accent4"/>
                </a:solidFill>
              </a:defRPr>
            </a:lvl7pPr>
            <a:lvl8pPr lvl="7" rtl="0">
              <a:spcBef>
                <a:spcPts val="2133"/>
              </a:spcBef>
              <a:spcAft>
                <a:spcPts val="0"/>
              </a:spcAft>
              <a:buClr>
                <a:schemeClr val="accent4"/>
              </a:buClr>
              <a:buSzPts val="1500"/>
              <a:buNone/>
              <a:defRPr>
                <a:solidFill>
                  <a:schemeClr val="accent4"/>
                </a:solidFill>
              </a:defRPr>
            </a:lvl8pPr>
            <a:lvl9pPr lvl="8" rtl="0">
              <a:spcBef>
                <a:spcPts val="2133"/>
              </a:spcBef>
              <a:spcAft>
                <a:spcPts val="2133"/>
              </a:spcAft>
              <a:buClr>
                <a:schemeClr val="accent4"/>
              </a:buClr>
              <a:buSzPts val="1500"/>
              <a:buNone/>
              <a:defRPr>
                <a:solidFill>
                  <a:schemeClr val="accent4"/>
                </a:solidFill>
              </a:defRPr>
            </a:lvl9pPr>
          </a:lstStyle>
          <a:p>
            <a:endParaRPr/>
          </a:p>
        </p:txBody>
      </p:sp>
      <p:sp>
        <p:nvSpPr>
          <p:cNvPr id="108" name="Google Shape;108;p17"/>
          <p:cNvSpPr txBox="1">
            <a:spLocks noGrp="1"/>
          </p:cNvSpPr>
          <p:nvPr>
            <p:ph type="subTitle" idx="5"/>
          </p:nvPr>
        </p:nvSpPr>
        <p:spPr>
          <a:xfrm>
            <a:off x="8248033" y="4375957"/>
            <a:ext cx="29792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500"/>
              <a:buNone/>
              <a:defRPr sz="2267" b="1">
                <a:solidFill>
                  <a:schemeClr val="accent4"/>
                </a:solidFill>
              </a:defRPr>
            </a:lvl1pPr>
            <a:lvl2pPr lvl="1" rtl="0">
              <a:spcBef>
                <a:spcPts val="2133"/>
              </a:spcBef>
              <a:spcAft>
                <a:spcPts val="0"/>
              </a:spcAft>
              <a:buClr>
                <a:schemeClr val="accent4"/>
              </a:buClr>
              <a:buSzPts val="1500"/>
              <a:buNone/>
              <a:defRPr>
                <a:solidFill>
                  <a:schemeClr val="accent4"/>
                </a:solidFill>
              </a:defRPr>
            </a:lvl2pPr>
            <a:lvl3pPr lvl="2" rtl="0">
              <a:spcBef>
                <a:spcPts val="2133"/>
              </a:spcBef>
              <a:spcAft>
                <a:spcPts val="0"/>
              </a:spcAft>
              <a:buClr>
                <a:schemeClr val="accent4"/>
              </a:buClr>
              <a:buSzPts val="1500"/>
              <a:buNone/>
              <a:defRPr>
                <a:solidFill>
                  <a:schemeClr val="accent4"/>
                </a:solidFill>
              </a:defRPr>
            </a:lvl3pPr>
            <a:lvl4pPr lvl="3" rtl="0">
              <a:spcBef>
                <a:spcPts val="2133"/>
              </a:spcBef>
              <a:spcAft>
                <a:spcPts val="0"/>
              </a:spcAft>
              <a:buClr>
                <a:schemeClr val="accent4"/>
              </a:buClr>
              <a:buSzPts val="1500"/>
              <a:buNone/>
              <a:defRPr>
                <a:solidFill>
                  <a:schemeClr val="accent4"/>
                </a:solidFill>
              </a:defRPr>
            </a:lvl4pPr>
            <a:lvl5pPr lvl="4" rtl="0">
              <a:spcBef>
                <a:spcPts val="2133"/>
              </a:spcBef>
              <a:spcAft>
                <a:spcPts val="0"/>
              </a:spcAft>
              <a:buClr>
                <a:schemeClr val="accent4"/>
              </a:buClr>
              <a:buSzPts val="1500"/>
              <a:buNone/>
              <a:defRPr>
                <a:solidFill>
                  <a:schemeClr val="accent4"/>
                </a:solidFill>
              </a:defRPr>
            </a:lvl5pPr>
            <a:lvl6pPr lvl="5" rtl="0">
              <a:spcBef>
                <a:spcPts val="2133"/>
              </a:spcBef>
              <a:spcAft>
                <a:spcPts val="0"/>
              </a:spcAft>
              <a:buClr>
                <a:schemeClr val="accent4"/>
              </a:buClr>
              <a:buSzPts val="1500"/>
              <a:buNone/>
              <a:defRPr>
                <a:solidFill>
                  <a:schemeClr val="accent4"/>
                </a:solidFill>
              </a:defRPr>
            </a:lvl6pPr>
            <a:lvl7pPr lvl="6" rtl="0">
              <a:spcBef>
                <a:spcPts val="2133"/>
              </a:spcBef>
              <a:spcAft>
                <a:spcPts val="0"/>
              </a:spcAft>
              <a:buClr>
                <a:schemeClr val="accent4"/>
              </a:buClr>
              <a:buSzPts val="1500"/>
              <a:buNone/>
              <a:defRPr>
                <a:solidFill>
                  <a:schemeClr val="accent4"/>
                </a:solidFill>
              </a:defRPr>
            </a:lvl7pPr>
            <a:lvl8pPr lvl="7" rtl="0">
              <a:spcBef>
                <a:spcPts val="2133"/>
              </a:spcBef>
              <a:spcAft>
                <a:spcPts val="0"/>
              </a:spcAft>
              <a:buClr>
                <a:schemeClr val="accent4"/>
              </a:buClr>
              <a:buSzPts val="1500"/>
              <a:buNone/>
              <a:defRPr>
                <a:solidFill>
                  <a:schemeClr val="accent4"/>
                </a:solidFill>
              </a:defRPr>
            </a:lvl8pPr>
            <a:lvl9pPr lvl="8" rtl="0">
              <a:spcBef>
                <a:spcPts val="2133"/>
              </a:spcBef>
              <a:spcAft>
                <a:spcPts val="2133"/>
              </a:spcAft>
              <a:buClr>
                <a:schemeClr val="accent4"/>
              </a:buClr>
              <a:buSzPts val="1500"/>
              <a:buNone/>
              <a:defRPr>
                <a:solidFill>
                  <a:schemeClr val="accent4"/>
                </a:solidFill>
              </a:defRPr>
            </a:lvl9pPr>
          </a:lstStyle>
          <a:p>
            <a:endParaRPr/>
          </a:p>
        </p:txBody>
      </p:sp>
      <p:sp>
        <p:nvSpPr>
          <p:cNvPr id="109" name="Google Shape;109;p17"/>
          <p:cNvSpPr txBox="1">
            <a:spLocks noGrp="1"/>
          </p:cNvSpPr>
          <p:nvPr>
            <p:ph type="subTitle" idx="6"/>
          </p:nvPr>
        </p:nvSpPr>
        <p:spPr>
          <a:xfrm>
            <a:off x="8249641" y="4852520"/>
            <a:ext cx="2979200" cy="8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500"/>
              <a:buNone/>
              <a:defRPr sz="2000">
                <a:solidFill>
                  <a:schemeClr val="accent4"/>
                </a:solidFill>
              </a:defRPr>
            </a:lvl1pPr>
            <a:lvl2pPr lvl="1" rtl="0">
              <a:spcBef>
                <a:spcPts val="2133"/>
              </a:spcBef>
              <a:spcAft>
                <a:spcPts val="0"/>
              </a:spcAft>
              <a:buClr>
                <a:schemeClr val="accent4"/>
              </a:buClr>
              <a:buSzPts val="1500"/>
              <a:buNone/>
              <a:defRPr>
                <a:solidFill>
                  <a:schemeClr val="accent4"/>
                </a:solidFill>
              </a:defRPr>
            </a:lvl2pPr>
            <a:lvl3pPr lvl="2" rtl="0">
              <a:spcBef>
                <a:spcPts val="2133"/>
              </a:spcBef>
              <a:spcAft>
                <a:spcPts val="0"/>
              </a:spcAft>
              <a:buClr>
                <a:schemeClr val="accent4"/>
              </a:buClr>
              <a:buSzPts val="1500"/>
              <a:buNone/>
              <a:defRPr>
                <a:solidFill>
                  <a:schemeClr val="accent4"/>
                </a:solidFill>
              </a:defRPr>
            </a:lvl3pPr>
            <a:lvl4pPr lvl="3" rtl="0">
              <a:spcBef>
                <a:spcPts val="2133"/>
              </a:spcBef>
              <a:spcAft>
                <a:spcPts val="0"/>
              </a:spcAft>
              <a:buClr>
                <a:schemeClr val="accent4"/>
              </a:buClr>
              <a:buSzPts val="1500"/>
              <a:buNone/>
              <a:defRPr>
                <a:solidFill>
                  <a:schemeClr val="accent4"/>
                </a:solidFill>
              </a:defRPr>
            </a:lvl4pPr>
            <a:lvl5pPr lvl="4" rtl="0">
              <a:spcBef>
                <a:spcPts val="2133"/>
              </a:spcBef>
              <a:spcAft>
                <a:spcPts val="0"/>
              </a:spcAft>
              <a:buClr>
                <a:schemeClr val="accent4"/>
              </a:buClr>
              <a:buSzPts val="1500"/>
              <a:buNone/>
              <a:defRPr>
                <a:solidFill>
                  <a:schemeClr val="accent4"/>
                </a:solidFill>
              </a:defRPr>
            </a:lvl5pPr>
            <a:lvl6pPr lvl="5" rtl="0">
              <a:spcBef>
                <a:spcPts val="2133"/>
              </a:spcBef>
              <a:spcAft>
                <a:spcPts val="0"/>
              </a:spcAft>
              <a:buClr>
                <a:schemeClr val="accent4"/>
              </a:buClr>
              <a:buSzPts val="1500"/>
              <a:buNone/>
              <a:defRPr>
                <a:solidFill>
                  <a:schemeClr val="accent4"/>
                </a:solidFill>
              </a:defRPr>
            </a:lvl6pPr>
            <a:lvl7pPr lvl="6" rtl="0">
              <a:spcBef>
                <a:spcPts val="2133"/>
              </a:spcBef>
              <a:spcAft>
                <a:spcPts val="0"/>
              </a:spcAft>
              <a:buClr>
                <a:schemeClr val="accent4"/>
              </a:buClr>
              <a:buSzPts val="1500"/>
              <a:buNone/>
              <a:defRPr>
                <a:solidFill>
                  <a:schemeClr val="accent4"/>
                </a:solidFill>
              </a:defRPr>
            </a:lvl7pPr>
            <a:lvl8pPr lvl="7" rtl="0">
              <a:spcBef>
                <a:spcPts val="2133"/>
              </a:spcBef>
              <a:spcAft>
                <a:spcPts val="0"/>
              </a:spcAft>
              <a:buClr>
                <a:schemeClr val="accent4"/>
              </a:buClr>
              <a:buSzPts val="1500"/>
              <a:buNone/>
              <a:defRPr>
                <a:solidFill>
                  <a:schemeClr val="accent4"/>
                </a:solidFill>
              </a:defRPr>
            </a:lvl8pPr>
            <a:lvl9pPr lvl="8" rtl="0">
              <a:spcBef>
                <a:spcPts val="2133"/>
              </a:spcBef>
              <a:spcAft>
                <a:spcPts val="2133"/>
              </a:spcAft>
              <a:buClr>
                <a:schemeClr val="accent4"/>
              </a:buClr>
              <a:buSzPts val="1500"/>
              <a:buNone/>
              <a:defRPr>
                <a:solidFill>
                  <a:schemeClr val="accent4"/>
                </a:solidFill>
              </a:defRPr>
            </a:lvl9pPr>
          </a:lstStyle>
          <a:p>
            <a:endParaRPr/>
          </a:p>
        </p:txBody>
      </p:sp>
      <p:sp>
        <p:nvSpPr>
          <p:cNvPr id="110" name="Google Shape;110;p17"/>
          <p:cNvSpPr txBox="1">
            <a:spLocks noGrp="1"/>
          </p:cNvSpPr>
          <p:nvPr>
            <p:ph type="title" hasCustomPrompt="1"/>
          </p:nvPr>
        </p:nvSpPr>
        <p:spPr>
          <a:xfrm>
            <a:off x="1891792" y="3235472"/>
            <a:ext cx="1123600" cy="6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667">
                <a:solidFill>
                  <a:schemeClr val="accent1"/>
                </a:solidFill>
              </a:defRPr>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111" name="Google Shape;111;p17"/>
          <p:cNvSpPr txBox="1">
            <a:spLocks noGrp="1"/>
          </p:cNvSpPr>
          <p:nvPr>
            <p:ph type="title" idx="7" hasCustomPrompt="1"/>
          </p:nvPr>
        </p:nvSpPr>
        <p:spPr>
          <a:xfrm>
            <a:off x="5534992" y="3237739"/>
            <a:ext cx="1123600" cy="6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667">
                <a:solidFill>
                  <a:schemeClr val="accent1"/>
                </a:solidFill>
              </a:defRPr>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112" name="Google Shape;112;p17"/>
          <p:cNvSpPr txBox="1">
            <a:spLocks noGrp="1"/>
          </p:cNvSpPr>
          <p:nvPr>
            <p:ph type="title" idx="8" hasCustomPrompt="1"/>
          </p:nvPr>
        </p:nvSpPr>
        <p:spPr>
          <a:xfrm>
            <a:off x="9178192" y="3235472"/>
            <a:ext cx="1123600" cy="6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667">
                <a:solidFill>
                  <a:schemeClr val="accent1"/>
                </a:solidFill>
              </a:defRPr>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113" name="Google Shape;113;p17"/>
          <p:cNvSpPr txBox="1">
            <a:spLocks noGrp="1"/>
          </p:cNvSpPr>
          <p:nvPr>
            <p:ph type="title" idx="9"/>
          </p:nvPr>
        </p:nvSpPr>
        <p:spPr>
          <a:xfrm>
            <a:off x="839864" y="416263"/>
            <a:ext cx="3137600" cy="15392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5333">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14" name="Google Shape;114;p17"/>
          <p:cNvSpPr/>
          <p:nvPr/>
        </p:nvSpPr>
        <p:spPr>
          <a:xfrm>
            <a:off x="5815167" y="1781767"/>
            <a:ext cx="536400" cy="5364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57485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p:nvPr/>
        </p:nvSpPr>
        <p:spPr>
          <a:xfrm rot="-5400000">
            <a:off x="-511000" y="505700"/>
            <a:ext cx="2596000" cy="1574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45" name="Google Shape;45;p10"/>
          <p:cNvSpPr/>
          <p:nvPr/>
        </p:nvSpPr>
        <p:spPr>
          <a:xfrm>
            <a:off x="1314333" y="2351867"/>
            <a:ext cx="546800" cy="5468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10"/>
          <p:cNvSpPr txBox="1">
            <a:spLocks noGrp="1"/>
          </p:cNvSpPr>
          <p:nvPr>
            <p:ph type="title"/>
          </p:nvPr>
        </p:nvSpPr>
        <p:spPr>
          <a:xfrm>
            <a:off x="844867" y="421897"/>
            <a:ext cx="2762000" cy="146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sz="5333">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128695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224352" y="4523923"/>
            <a:ext cx="1456000" cy="1456000"/>
          </a:xfrm>
          <a:prstGeom prst="rect">
            <a:avLst/>
          </a:prstGeom>
          <a:noFill/>
          <a:ln w="1905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p:nvPr/>
        </p:nvSpPr>
        <p:spPr>
          <a:xfrm>
            <a:off x="0" y="0"/>
            <a:ext cx="4272000" cy="4272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1"/>
          <p:cNvSpPr/>
          <p:nvPr/>
        </p:nvSpPr>
        <p:spPr>
          <a:xfrm>
            <a:off x="2104000" y="1507423"/>
            <a:ext cx="3686000" cy="368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11"/>
          <p:cNvSpPr txBox="1">
            <a:spLocks noGrp="1"/>
          </p:cNvSpPr>
          <p:nvPr>
            <p:ph type="title" hasCustomPrompt="1"/>
          </p:nvPr>
        </p:nvSpPr>
        <p:spPr>
          <a:xfrm>
            <a:off x="1394735" y="2695092"/>
            <a:ext cx="4726800" cy="2588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0000"/>
              <a:buNone/>
              <a:defRPr sz="20000">
                <a:solidFill>
                  <a:schemeClr val="accent1"/>
                </a:solidFill>
              </a:defRPr>
            </a:lvl1pPr>
            <a:lvl2pPr lvl="1" algn="ctr" rtl="0">
              <a:spcBef>
                <a:spcPts val="0"/>
              </a:spcBef>
              <a:spcAft>
                <a:spcPts val="0"/>
              </a:spcAft>
              <a:buClr>
                <a:schemeClr val="accent1"/>
              </a:buClr>
              <a:buSzPts val="20000"/>
              <a:buNone/>
              <a:defRPr sz="26666">
                <a:solidFill>
                  <a:schemeClr val="accent1"/>
                </a:solidFill>
              </a:defRPr>
            </a:lvl2pPr>
            <a:lvl3pPr lvl="2" algn="ctr" rtl="0">
              <a:spcBef>
                <a:spcPts val="0"/>
              </a:spcBef>
              <a:spcAft>
                <a:spcPts val="0"/>
              </a:spcAft>
              <a:buClr>
                <a:schemeClr val="accent1"/>
              </a:buClr>
              <a:buSzPts val="20000"/>
              <a:buNone/>
              <a:defRPr sz="26666">
                <a:solidFill>
                  <a:schemeClr val="accent1"/>
                </a:solidFill>
              </a:defRPr>
            </a:lvl3pPr>
            <a:lvl4pPr lvl="3" algn="ctr" rtl="0">
              <a:spcBef>
                <a:spcPts val="0"/>
              </a:spcBef>
              <a:spcAft>
                <a:spcPts val="0"/>
              </a:spcAft>
              <a:buClr>
                <a:schemeClr val="accent1"/>
              </a:buClr>
              <a:buSzPts val="20000"/>
              <a:buNone/>
              <a:defRPr sz="26666">
                <a:solidFill>
                  <a:schemeClr val="accent1"/>
                </a:solidFill>
              </a:defRPr>
            </a:lvl4pPr>
            <a:lvl5pPr lvl="4" algn="ctr" rtl="0">
              <a:spcBef>
                <a:spcPts val="0"/>
              </a:spcBef>
              <a:spcAft>
                <a:spcPts val="0"/>
              </a:spcAft>
              <a:buClr>
                <a:schemeClr val="accent1"/>
              </a:buClr>
              <a:buSzPts val="20000"/>
              <a:buNone/>
              <a:defRPr sz="26666">
                <a:solidFill>
                  <a:schemeClr val="accent1"/>
                </a:solidFill>
              </a:defRPr>
            </a:lvl5pPr>
            <a:lvl6pPr lvl="5" algn="ctr" rtl="0">
              <a:spcBef>
                <a:spcPts val="0"/>
              </a:spcBef>
              <a:spcAft>
                <a:spcPts val="0"/>
              </a:spcAft>
              <a:buClr>
                <a:schemeClr val="accent1"/>
              </a:buClr>
              <a:buSzPts val="20000"/>
              <a:buNone/>
              <a:defRPr sz="26666">
                <a:solidFill>
                  <a:schemeClr val="accent1"/>
                </a:solidFill>
              </a:defRPr>
            </a:lvl6pPr>
            <a:lvl7pPr lvl="6" algn="ctr" rtl="0">
              <a:spcBef>
                <a:spcPts val="0"/>
              </a:spcBef>
              <a:spcAft>
                <a:spcPts val="0"/>
              </a:spcAft>
              <a:buClr>
                <a:schemeClr val="accent1"/>
              </a:buClr>
              <a:buSzPts val="20000"/>
              <a:buNone/>
              <a:defRPr sz="26666">
                <a:solidFill>
                  <a:schemeClr val="accent1"/>
                </a:solidFill>
              </a:defRPr>
            </a:lvl7pPr>
            <a:lvl8pPr lvl="7" algn="ctr" rtl="0">
              <a:spcBef>
                <a:spcPts val="0"/>
              </a:spcBef>
              <a:spcAft>
                <a:spcPts val="0"/>
              </a:spcAft>
              <a:buClr>
                <a:schemeClr val="accent1"/>
              </a:buClr>
              <a:buSzPts val="20000"/>
              <a:buNone/>
              <a:defRPr sz="26666">
                <a:solidFill>
                  <a:schemeClr val="accent1"/>
                </a:solidFill>
              </a:defRPr>
            </a:lvl8pPr>
            <a:lvl9pPr lvl="8" algn="ctr" rtl="0">
              <a:spcBef>
                <a:spcPts val="0"/>
              </a:spcBef>
              <a:spcAft>
                <a:spcPts val="0"/>
              </a:spcAft>
              <a:buClr>
                <a:schemeClr val="accent1"/>
              </a:buClr>
              <a:buSzPts val="20000"/>
              <a:buNone/>
              <a:defRPr sz="26666">
                <a:solidFill>
                  <a:schemeClr val="accent1"/>
                </a:solidFill>
              </a:defRPr>
            </a:lvl9pPr>
          </a:lstStyle>
          <a:p>
            <a:r>
              <a:t>xx%</a:t>
            </a:r>
          </a:p>
        </p:txBody>
      </p:sp>
      <p:sp>
        <p:nvSpPr>
          <p:cNvPr id="52" name="Google Shape;52;p11"/>
          <p:cNvSpPr txBox="1">
            <a:spLocks noGrp="1"/>
          </p:cNvSpPr>
          <p:nvPr>
            <p:ph type="subTitle" idx="1"/>
          </p:nvPr>
        </p:nvSpPr>
        <p:spPr>
          <a:xfrm>
            <a:off x="6186700" y="2531305"/>
            <a:ext cx="5042400" cy="67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2267" b="1">
                <a:solidFill>
                  <a:schemeClr val="accent1"/>
                </a:solidFill>
              </a:defRPr>
            </a:lvl1pPr>
            <a:lvl2pPr lvl="1" rtl="0">
              <a:spcBef>
                <a:spcPts val="2133"/>
              </a:spcBef>
              <a:spcAft>
                <a:spcPts val="0"/>
              </a:spcAft>
              <a:buClr>
                <a:schemeClr val="accent1"/>
              </a:buClr>
              <a:buSzPts val="1500"/>
              <a:buNone/>
              <a:defRPr>
                <a:solidFill>
                  <a:schemeClr val="accent1"/>
                </a:solidFill>
              </a:defRPr>
            </a:lvl2pPr>
            <a:lvl3pPr lvl="2" rtl="0">
              <a:spcBef>
                <a:spcPts val="2133"/>
              </a:spcBef>
              <a:spcAft>
                <a:spcPts val="0"/>
              </a:spcAft>
              <a:buClr>
                <a:schemeClr val="accent1"/>
              </a:buClr>
              <a:buSzPts val="1500"/>
              <a:buNone/>
              <a:defRPr>
                <a:solidFill>
                  <a:schemeClr val="accent1"/>
                </a:solidFill>
              </a:defRPr>
            </a:lvl3pPr>
            <a:lvl4pPr lvl="3" rtl="0">
              <a:spcBef>
                <a:spcPts val="2133"/>
              </a:spcBef>
              <a:spcAft>
                <a:spcPts val="0"/>
              </a:spcAft>
              <a:buClr>
                <a:schemeClr val="accent1"/>
              </a:buClr>
              <a:buSzPts val="1500"/>
              <a:buNone/>
              <a:defRPr>
                <a:solidFill>
                  <a:schemeClr val="accent1"/>
                </a:solidFill>
              </a:defRPr>
            </a:lvl4pPr>
            <a:lvl5pPr lvl="4" rtl="0">
              <a:spcBef>
                <a:spcPts val="2133"/>
              </a:spcBef>
              <a:spcAft>
                <a:spcPts val="0"/>
              </a:spcAft>
              <a:buClr>
                <a:schemeClr val="accent1"/>
              </a:buClr>
              <a:buSzPts val="1500"/>
              <a:buNone/>
              <a:defRPr>
                <a:solidFill>
                  <a:schemeClr val="accent1"/>
                </a:solidFill>
              </a:defRPr>
            </a:lvl5pPr>
            <a:lvl6pPr lvl="5" rtl="0">
              <a:spcBef>
                <a:spcPts val="2133"/>
              </a:spcBef>
              <a:spcAft>
                <a:spcPts val="0"/>
              </a:spcAft>
              <a:buClr>
                <a:schemeClr val="accent1"/>
              </a:buClr>
              <a:buSzPts val="1500"/>
              <a:buNone/>
              <a:defRPr>
                <a:solidFill>
                  <a:schemeClr val="accent1"/>
                </a:solidFill>
              </a:defRPr>
            </a:lvl6pPr>
            <a:lvl7pPr lvl="6" rtl="0">
              <a:spcBef>
                <a:spcPts val="2133"/>
              </a:spcBef>
              <a:spcAft>
                <a:spcPts val="0"/>
              </a:spcAft>
              <a:buClr>
                <a:schemeClr val="accent1"/>
              </a:buClr>
              <a:buSzPts val="1500"/>
              <a:buNone/>
              <a:defRPr>
                <a:solidFill>
                  <a:schemeClr val="accent1"/>
                </a:solidFill>
              </a:defRPr>
            </a:lvl7pPr>
            <a:lvl8pPr lvl="7" rtl="0">
              <a:spcBef>
                <a:spcPts val="2133"/>
              </a:spcBef>
              <a:spcAft>
                <a:spcPts val="0"/>
              </a:spcAft>
              <a:buClr>
                <a:schemeClr val="accent1"/>
              </a:buClr>
              <a:buSzPts val="1500"/>
              <a:buNone/>
              <a:defRPr>
                <a:solidFill>
                  <a:schemeClr val="accent1"/>
                </a:solidFill>
              </a:defRPr>
            </a:lvl8pPr>
            <a:lvl9pPr lvl="8" rtl="0">
              <a:spcBef>
                <a:spcPts val="2133"/>
              </a:spcBef>
              <a:spcAft>
                <a:spcPts val="2133"/>
              </a:spcAft>
              <a:buClr>
                <a:schemeClr val="accent1"/>
              </a:buClr>
              <a:buSzPts val="1500"/>
              <a:buNone/>
              <a:defRPr>
                <a:solidFill>
                  <a:schemeClr val="accent1"/>
                </a:solidFill>
              </a:defRPr>
            </a:lvl9pPr>
          </a:lstStyle>
          <a:p>
            <a:endParaRPr/>
          </a:p>
        </p:txBody>
      </p:sp>
      <p:sp>
        <p:nvSpPr>
          <p:cNvPr id="53" name="Google Shape;53;p11"/>
          <p:cNvSpPr txBox="1">
            <a:spLocks noGrp="1"/>
          </p:cNvSpPr>
          <p:nvPr>
            <p:ph type="subTitle" idx="2"/>
          </p:nvPr>
        </p:nvSpPr>
        <p:spPr>
          <a:xfrm>
            <a:off x="6186700" y="2952139"/>
            <a:ext cx="5042400" cy="120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2000">
                <a:solidFill>
                  <a:schemeClr val="accent1"/>
                </a:solidFill>
              </a:defRPr>
            </a:lvl1pPr>
            <a:lvl2pPr lvl="1" rtl="0">
              <a:spcBef>
                <a:spcPts val="2133"/>
              </a:spcBef>
              <a:spcAft>
                <a:spcPts val="0"/>
              </a:spcAft>
              <a:buClr>
                <a:schemeClr val="accent1"/>
              </a:buClr>
              <a:buSzPts val="1500"/>
              <a:buNone/>
              <a:defRPr>
                <a:solidFill>
                  <a:schemeClr val="accent1"/>
                </a:solidFill>
              </a:defRPr>
            </a:lvl2pPr>
            <a:lvl3pPr lvl="2" rtl="0">
              <a:spcBef>
                <a:spcPts val="2133"/>
              </a:spcBef>
              <a:spcAft>
                <a:spcPts val="0"/>
              </a:spcAft>
              <a:buClr>
                <a:schemeClr val="accent1"/>
              </a:buClr>
              <a:buSzPts val="1500"/>
              <a:buNone/>
              <a:defRPr sz="2000">
                <a:solidFill>
                  <a:schemeClr val="accent1"/>
                </a:solidFill>
              </a:defRPr>
            </a:lvl3pPr>
            <a:lvl4pPr lvl="3" rtl="0">
              <a:spcBef>
                <a:spcPts val="2133"/>
              </a:spcBef>
              <a:spcAft>
                <a:spcPts val="0"/>
              </a:spcAft>
              <a:buClr>
                <a:schemeClr val="accent1"/>
              </a:buClr>
              <a:buSzPts val="1500"/>
              <a:buNone/>
              <a:defRPr sz="2000">
                <a:solidFill>
                  <a:schemeClr val="accent1"/>
                </a:solidFill>
              </a:defRPr>
            </a:lvl4pPr>
            <a:lvl5pPr lvl="4" rtl="0">
              <a:spcBef>
                <a:spcPts val="2133"/>
              </a:spcBef>
              <a:spcAft>
                <a:spcPts val="0"/>
              </a:spcAft>
              <a:buClr>
                <a:schemeClr val="accent1"/>
              </a:buClr>
              <a:buSzPts val="1500"/>
              <a:buNone/>
              <a:defRPr sz="2000">
                <a:solidFill>
                  <a:schemeClr val="accent1"/>
                </a:solidFill>
              </a:defRPr>
            </a:lvl5pPr>
            <a:lvl6pPr lvl="5" rtl="0">
              <a:spcBef>
                <a:spcPts val="2133"/>
              </a:spcBef>
              <a:spcAft>
                <a:spcPts val="0"/>
              </a:spcAft>
              <a:buClr>
                <a:schemeClr val="accent1"/>
              </a:buClr>
              <a:buSzPts val="1500"/>
              <a:buNone/>
              <a:defRPr sz="2000">
                <a:solidFill>
                  <a:schemeClr val="accent1"/>
                </a:solidFill>
              </a:defRPr>
            </a:lvl6pPr>
            <a:lvl7pPr lvl="6" rtl="0">
              <a:spcBef>
                <a:spcPts val="2133"/>
              </a:spcBef>
              <a:spcAft>
                <a:spcPts val="0"/>
              </a:spcAft>
              <a:buClr>
                <a:schemeClr val="accent1"/>
              </a:buClr>
              <a:buSzPts val="1500"/>
              <a:buNone/>
              <a:defRPr sz="2000">
                <a:solidFill>
                  <a:schemeClr val="accent1"/>
                </a:solidFill>
              </a:defRPr>
            </a:lvl7pPr>
            <a:lvl8pPr lvl="7" rtl="0">
              <a:spcBef>
                <a:spcPts val="2133"/>
              </a:spcBef>
              <a:spcAft>
                <a:spcPts val="0"/>
              </a:spcAft>
              <a:buClr>
                <a:schemeClr val="accent1"/>
              </a:buClr>
              <a:buSzPts val="1500"/>
              <a:buNone/>
              <a:defRPr sz="2000">
                <a:solidFill>
                  <a:schemeClr val="accent1"/>
                </a:solidFill>
              </a:defRPr>
            </a:lvl8pPr>
            <a:lvl9pPr lvl="8" rtl="0">
              <a:spcBef>
                <a:spcPts val="2133"/>
              </a:spcBef>
              <a:spcAft>
                <a:spcPts val="2133"/>
              </a:spcAft>
              <a:buClr>
                <a:schemeClr val="accent1"/>
              </a:buClr>
              <a:buSzPts val="1500"/>
              <a:buNone/>
              <a:defRPr sz="2000">
                <a:solidFill>
                  <a:schemeClr val="accent1"/>
                </a:solidFill>
              </a:defRPr>
            </a:lvl9pPr>
          </a:lstStyle>
          <a:p>
            <a:endParaRPr/>
          </a:p>
        </p:txBody>
      </p:sp>
    </p:spTree>
    <p:extLst>
      <p:ext uri="{BB962C8B-B14F-4D97-AF65-F5344CB8AC3E}">
        <p14:creationId xmlns:p14="http://schemas.microsoft.com/office/powerpoint/2010/main" val="90645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476A4-2842-F08A-30A9-6E29A3E02D60}"/>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B9CAA652-0353-88AE-9C7B-B2EAA45D7F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B1DAAA2D-CCDC-A56F-8D50-C358806956B5}"/>
              </a:ext>
            </a:extLst>
          </p:cNvPr>
          <p:cNvSpPr>
            <a:spLocks noGrp="1"/>
          </p:cNvSpPr>
          <p:nvPr>
            <p:ph type="dt" sz="half" idx="10"/>
          </p:nvPr>
        </p:nvSpPr>
        <p:spPr/>
        <p:txBody>
          <a:bodyPr/>
          <a:lstStyle/>
          <a:p>
            <a:pPr rtl="0"/>
            <a:fld id="{7305C6AA-9D71-4080-8813-13E932244C60}" type="datetime1">
              <a:rPr lang="es-ES" noProof="0" smtClean="0"/>
              <a:t>28/07/2022</a:t>
            </a:fld>
            <a:endParaRPr lang="es-ES" noProof="0" dirty="0"/>
          </a:p>
        </p:txBody>
      </p:sp>
      <p:sp>
        <p:nvSpPr>
          <p:cNvPr id="5" name="Marcador de pie de página 4">
            <a:extLst>
              <a:ext uri="{FF2B5EF4-FFF2-40B4-BE49-F238E27FC236}">
                <a16:creationId xmlns:a16="http://schemas.microsoft.com/office/drawing/2014/main" id="{AC93DB1D-F4EC-36C4-45DF-7AE9C569EF01}"/>
              </a:ext>
            </a:extLst>
          </p:cNvPr>
          <p:cNvSpPr>
            <a:spLocks noGrp="1"/>
          </p:cNvSpPr>
          <p:nvPr>
            <p:ph type="ftr" sz="quarter" idx="11"/>
          </p:nvPr>
        </p:nvSpPr>
        <p:spPr/>
        <p:txBody>
          <a:bodyPr/>
          <a:lstStyle/>
          <a:p>
            <a:pPr rtl="0"/>
            <a:endParaRPr lang="es-ES" noProof="0" dirty="0"/>
          </a:p>
        </p:txBody>
      </p:sp>
      <p:sp>
        <p:nvSpPr>
          <p:cNvPr id="6" name="Marcador de número de diapositiva 5">
            <a:extLst>
              <a:ext uri="{FF2B5EF4-FFF2-40B4-BE49-F238E27FC236}">
                <a16:creationId xmlns:a16="http://schemas.microsoft.com/office/drawing/2014/main" id="{8F9AEF0B-FA5A-A2BC-F2A4-654E2CA2B419}"/>
              </a:ext>
            </a:extLst>
          </p:cNvPr>
          <p:cNvSpPr>
            <a:spLocks noGrp="1"/>
          </p:cNvSpPr>
          <p:nvPr>
            <p:ph type="sldNum" sz="quarter" idx="12"/>
          </p:nvPr>
        </p:nvSpPr>
        <p:spPr/>
        <p:txBody>
          <a:body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3537768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27F93F-40A9-DEBE-4538-A74D237B4B0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85F2EDA9-B8C0-71B5-0CBC-19D301EF3D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6A2C015-A093-1191-C85F-9F2B72491E49}"/>
              </a:ext>
            </a:extLst>
          </p:cNvPr>
          <p:cNvSpPr>
            <a:spLocks noGrp="1"/>
          </p:cNvSpPr>
          <p:nvPr>
            <p:ph type="dt" sz="half" idx="10"/>
          </p:nvPr>
        </p:nvSpPr>
        <p:spPr/>
        <p:txBody>
          <a:bodyPr/>
          <a:lstStyle/>
          <a:p>
            <a:pPr rtl="0"/>
            <a:fld id="{84CEA549-D5CD-4EAF-92DD-F120BAE2B00B}" type="datetime1">
              <a:rPr lang="es-ES" noProof="0" smtClean="0"/>
              <a:t>28/07/2022</a:t>
            </a:fld>
            <a:endParaRPr lang="es-ES" noProof="0" dirty="0"/>
          </a:p>
        </p:txBody>
      </p:sp>
      <p:sp>
        <p:nvSpPr>
          <p:cNvPr id="5" name="Marcador de pie de página 4">
            <a:extLst>
              <a:ext uri="{FF2B5EF4-FFF2-40B4-BE49-F238E27FC236}">
                <a16:creationId xmlns:a16="http://schemas.microsoft.com/office/drawing/2014/main" id="{D1185DF5-8396-586C-CE10-F3009B4F89CE}"/>
              </a:ext>
            </a:extLst>
          </p:cNvPr>
          <p:cNvSpPr>
            <a:spLocks noGrp="1"/>
          </p:cNvSpPr>
          <p:nvPr>
            <p:ph type="ftr" sz="quarter" idx="11"/>
          </p:nvPr>
        </p:nvSpPr>
        <p:spPr/>
        <p:txBody>
          <a:bodyPr/>
          <a:lstStyle/>
          <a:p>
            <a:pPr rtl="0"/>
            <a:endParaRPr lang="es-ES" noProof="0" dirty="0"/>
          </a:p>
        </p:txBody>
      </p:sp>
      <p:sp>
        <p:nvSpPr>
          <p:cNvPr id="6" name="Marcador de número de diapositiva 5">
            <a:extLst>
              <a:ext uri="{FF2B5EF4-FFF2-40B4-BE49-F238E27FC236}">
                <a16:creationId xmlns:a16="http://schemas.microsoft.com/office/drawing/2014/main" id="{02854F0A-1AA0-AFB2-605E-DEA17D83E8BA}"/>
              </a:ext>
            </a:extLst>
          </p:cNvPr>
          <p:cNvSpPr>
            <a:spLocks noGrp="1"/>
          </p:cNvSpPr>
          <p:nvPr>
            <p:ph type="sldNum" sz="quarter" idx="12"/>
          </p:nvPr>
        </p:nvSpPr>
        <p:spPr/>
        <p:txBody>
          <a:bodyPr/>
          <a:lstStyle/>
          <a:p>
            <a:pPr rtl="0"/>
            <a:fld id="{3A98EE3D-8CD1-4C3F-BD1C-C98C9596463C}" type="slidenum">
              <a:rPr lang="es-ES" noProof="0" smtClean="0"/>
              <a:pPr rtl="0"/>
              <a:t>‹Nº›</a:t>
            </a:fld>
            <a:endParaRPr lang="es-ES" noProof="0" dirty="0"/>
          </a:p>
        </p:txBody>
      </p:sp>
    </p:spTree>
    <p:extLst>
      <p:ext uri="{BB962C8B-B14F-4D97-AF65-F5344CB8AC3E}">
        <p14:creationId xmlns:p14="http://schemas.microsoft.com/office/powerpoint/2010/main" val="545495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4CD57-DBF2-2AA8-92C1-22425E33BF0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B07C0184-B979-DEBE-C850-3CFECCD045E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1AB2EFE8-DDE6-78F5-1524-E6FA4331F3C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4624813D-72DE-7C17-C3B9-E387DA1B0E01}"/>
              </a:ext>
            </a:extLst>
          </p:cNvPr>
          <p:cNvSpPr>
            <a:spLocks noGrp="1"/>
          </p:cNvSpPr>
          <p:nvPr>
            <p:ph type="dt" sz="half" idx="10"/>
          </p:nvPr>
        </p:nvSpPr>
        <p:spPr/>
        <p:txBody>
          <a:bodyPr/>
          <a:lstStyle/>
          <a:p>
            <a:pPr rtl="0"/>
            <a:fld id="{7305C6AA-9D71-4080-8813-13E932244C60}" type="datetime1">
              <a:rPr lang="es-ES" noProof="0" smtClean="0"/>
              <a:t>28/07/2022</a:t>
            </a:fld>
            <a:endParaRPr lang="es-ES" noProof="0" dirty="0"/>
          </a:p>
        </p:txBody>
      </p:sp>
      <p:sp>
        <p:nvSpPr>
          <p:cNvPr id="6" name="Marcador de pie de página 5">
            <a:extLst>
              <a:ext uri="{FF2B5EF4-FFF2-40B4-BE49-F238E27FC236}">
                <a16:creationId xmlns:a16="http://schemas.microsoft.com/office/drawing/2014/main" id="{55B5AD7D-2D74-D14C-2579-AE8739B64B51}"/>
              </a:ext>
            </a:extLst>
          </p:cNvPr>
          <p:cNvSpPr>
            <a:spLocks noGrp="1"/>
          </p:cNvSpPr>
          <p:nvPr>
            <p:ph type="ftr" sz="quarter" idx="11"/>
          </p:nvPr>
        </p:nvSpPr>
        <p:spPr/>
        <p:txBody>
          <a:bodyPr/>
          <a:lstStyle/>
          <a:p>
            <a:pPr rtl="0"/>
            <a:endParaRPr lang="es-ES" noProof="0" dirty="0"/>
          </a:p>
        </p:txBody>
      </p:sp>
      <p:sp>
        <p:nvSpPr>
          <p:cNvPr id="7" name="Marcador de número de diapositiva 6">
            <a:extLst>
              <a:ext uri="{FF2B5EF4-FFF2-40B4-BE49-F238E27FC236}">
                <a16:creationId xmlns:a16="http://schemas.microsoft.com/office/drawing/2014/main" id="{0E6FF9BF-601F-BAF8-D62C-028619DEB6E1}"/>
              </a:ext>
            </a:extLst>
          </p:cNvPr>
          <p:cNvSpPr>
            <a:spLocks noGrp="1"/>
          </p:cNvSpPr>
          <p:nvPr>
            <p:ph type="sldNum" sz="quarter" idx="12"/>
          </p:nvPr>
        </p:nvSpPr>
        <p:spPr/>
        <p:txBody>
          <a:body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2828800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B4285-CD6E-06AD-F5A7-F689AD62921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062B985F-0A30-21CB-BE31-3179966A82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1316F9D-2D11-C81F-70FC-A4F4F0E6CB2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3EF6C383-10F6-E24A-4EF7-1E9E391C9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9D8F3A5-06CC-000D-CF06-3B688D65122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FD6F2F82-9CD3-03CC-BA8B-0328BA984A91}"/>
              </a:ext>
            </a:extLst>
          </p:cNvPr>
          <p:cNvSpPr>
            <a:spLocks noGrp="1"/>
          </p:cNvSpPr>
          <p:nvPr>
            <p:ph type="dt" sz="half" idx="10"/>
          </p:nvPr>
        </p:nvSpPr>
        <p:spPr/>
        <p:txBody>
          <a:bodyPr/>
          <a:lstStyle/>
          <a:p>
            <a:pPr rtl="0"/>
            <a:fld id="{39E704EA-5CB1-494A-9524-E0FAE6BBE6C4}" type="datetime1">
              <a:rPr lang="es-ES" noProof="0" smtClean="0"/>
              <a:t>28/07/2022</a:t>
            </a:fld>
            <a:endParaRPr lang="es-ES" noProof="0" dirty="0"/>
          </a:p>
        </p:txBody>
      </p:sp>
      <p:sp>
        <p:nvSpPr>
          <p:cNvPr id="8" name="Marcador de pie de página 7">
            <a:extLst>
              <a:ext uri="{FF2B5EF4-FFF2-40B4-BE49-F238E27FC236}">
                <a16:creationId xmlns:a16="http://schemas.microsoft.com/office/drawing/2014/main" id="{A851BB55-431E-267C-3B25-EA12F041BA20}"/>
              </a:ext>
            </a:extLst>
          </p:cNvPr>
          <p:cNvSpPr>
            <a:spLocks noGrp="1"/>
          </p:cNvSpPr>
          <p:nvPr>
            <p:ph type="ftr" sz="quarter" idx="11"/>
          </p:nvPr>
        </p:nvSpPr>
        <p:spPr/>
        <p:txBody>
          <a:bodyPr/>
          <a:lstStyle/>
          <a:p>
            <a:pPr rtl="0"/>
            <a:endParaRPr lang="es-ES" noProof="0" dirty="0"/>
          </a:p>
        </p:txBody>
      </p:sp>
      <p:sp>
        <p:nvSpPr>
          <p:cNvPr id="9" name="Marcador de número de diapositiva 8">
            <a:extLst>
              <a:ext uri="{FF2B5EF4-FFF2-40B4-BE49-F238E27FC236}">
                <a16:creationId xmlns:a16="http://schemas.microsoft.com/office/drawing/2014/main" id="{F72E2C4B-2D16-E15D-514F-B0BF406F18FB}"/>
              </a:ext>
            </a:extLst>
          </p:cNvPr>
          <p:cNvSpPr>
            <a:spLocks noGrp="1"/>
          </p:cNvSpPr>
          <p:nvPr>
            <p:ph type="sldNum" sz="quarter" idx="12"/>
          </p:nvPr>
        </p:nvSpPr>
        <p:spPr/>
        <p:txBody>
          <a:body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4684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E1DD9-A41E-76F1-C642-C05B237A0E75}"/>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4ACE47A-0BCA-D96E-8E71-5EF9A555EA16}"/>
              </a:ext>
            </a:extLst>
          </p:cNvPr>
          <p:cNvSpPr>
            <a:spLocks noGrp="1"/>
          </p:cNvSpPr>
          <p:nvPr>
            <p:ph type="dt" sz="half" idx="10"/>
          </p:nvPr>
        </p:nvSpPr>
        <p:spPr/>
        <p:txBody>
          <a:bodyPr/>
          <a:lstStyle/>
          <a:p>
            <a:pPr rtl="0"/>
            <a:fld id="{EE842E49-C804-4EEC-9941-A438EC0B005D}" type="datetime1">
              <a:rPr lang="es-ES" noProof="0" smtClean="0"/>
              <a:t>28/07/2022</a:t>
            </a:fld>
            <a:endParaRPr lang="es-ES" noProof="0" dirty="0"/>
          </a:p>
        </p:txBody>
      </p:sp>
      <p:sp>
        <p:nvSpPr>
          <p:cNvPr id="4" name="Marcador de pie de página 3">
            <a:extLst>
              <a:ext uri="{FF2B5EF4-FFF2-40B4-BE49-F238E27FC236}">
                <a16:creationId xmlns:a16="http://schemas.microsoft.com/office/drawing/2014/main" id="{F695D6E8-57F2-3940-0B82-2C44D257CD13}"/>
              </a:ext>
            </a:extLst>
          </p:cNvPr>
          <p:cNvSpPr>
            <a:spLocks noGrp="1"/>
          </p:cNvSpPr>
          <p:nvPr>
            <p:ph type="ftr" sz="quarter" idx="11"/>
          </p:nvPr>
        </p:nvSpPr>
        <p:spPr/>
        <p:txBody>
          <a:bodyPr/>
          <a:lstStyle/>
          <a:p>
            <a:pPr rtl="0"/>
            <a:endParaRPr lang="es-ES" noProof="0" dirty="0"/>
          </a:p>
        </p:txBody>
      </p:sp>
      <p:sp>
        <p:nvSpPr>
          <p:cNvPr id="5" name="Marcador de número de diapositiva 4">
            <a:extLst>
              <a:ext uri="{FF2B5EF4-FFF2-40B4-BE49-F238E27FC236}">
                <a16:creationId xmlns:a16="http://schemas.microsoft.com/office/drawing/2014/main" id="{0DC95D3C-CDEC-EB7F-0B49-78B4D538C675}"/>
              </a:ext>
            </a:extLst>
          </p:cNvPr>
          <p:cNvSpPr>
            <a:spLocks noGrp="1"/>
          </p:cNvSpPr>
          <p:nvPr>
            <p:ph type="sldNum" sz="quarter" idx="12"/>
          </p:nvPr>
        </p:nvSpPr>
        <p:spPr/>
        <p:txBody>
          <a:body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25179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1F3E9D9-8CC1-433C-60FB-C27B073B103B}"/>
              </a:ext>
            </a:extLst>
          </p:cNvPr>
          <p:cNvSpPr>
            <a:spLocks noGrp="1"/>
          </p:cNvSpPr>
          <p:nvPr>
            <p:ph type="dt" sz="half" idx="10"/>
          </p:nvPr>
        </p:nvSpPr>
        <p:spPr/>
        <p:txBody>
          <a:bodyPr/>
          <a:lstStyle/>
          <a:p>
            <a:pPr rtl="0"/>
            <a:fld id="{10CB7135-DC88-46C5-8577-B4652D9D518F}" type="datetime1">
              <a:rPr lang="es-ES" noProof="0" smtClean="0"/>
              <a:t>28/07/2022</a:t>
            </a:fld>
            <a:endParaRPr lang="es-ES" noProof="0" dirty="0"/>
          </a:p>
        </p:txBody>
      </p:sp>
      <p:sp>
        <p:nvSpPr>
          <p:cNvPr id="3" name="Marcador de pie de página 2">
            <a:extLst>
              <a:ext uri="{FF2B5EF4-FFF2-40B4-BE49-F238E27FC236}">
                <a16:creationId xmlns:a16="http://schemas.microsoft.com/office/drawing/2014/main" id="{D6AC0B04-2DB2-F16B-541D-9BBFDA73F7EF}"/>
              </a:ext>
            </a:extLst>
          </p:cNvPr>
          <p:cNvSpPr>
            <a:spLocks noGrp="1"/>
          </p:cNvSpPr>
          <p:nvPr>
            <p:ph type="ftr" sz="quarter" idx="11"/>
          </p:nvPr>
        </p:nvSpPr>
        <p:spPr/>
        <p:txBody>
          <a:bodyPr/>
          <a:lstStyle/>
          <a:p>
            <a:pPr rtl="0"/>
            <a:endParaRPr lang="es-ES" noProof="0" dirty="0"/>
          </a:p>
        </p:txBody>
      </p:sp>
      <p:sp>
        <p:nvSpPr>
          <p:cNvPr id="4" name="Marcador de número de diapositiva 3">
            <a:extLst>
              <a:ext uri="{FF2B5EF4-FFF2-40B4-BE49-F238E27FC236}">
                <a16:creationId xmlns:a16="http://schemas.microsoft.com/office/drawing/2014/main" id="{A282818C-E9B5-3513-711D-9FE41A881077}"/>
              </a:ext>
            </a:extLst>
          </p:cNvPr>
          <p:cNvSpPr>
            <a:spLocks noGrp="1"/>
          </p:cNvSpPr>
          <p:nvPr>
            <p:ph type="sldNum" sz="quarter" idx="12"/>
          </p:nvPr>
        </p:nvSpPr>
        <p:spPr/>
        <p:txBody>
          <a:body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8776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CE36C5-B1DE-2246-CDD3-70D1BD7EECF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4F63E48E-84C2-F8ED-3E5A-6E08BB64A8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47E27D0E-A7D0-A78D-A527-CAAB302E7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903AD8B-1ADA-C669-A821-197280021D1B}"/>
              </a:ext>
            </a:extLst>
          </p:cNvPr>
          <p:cNvSpPr>
            <a:spLocks noGrp="1"/>
          </p:cNvSpPr>
          <p:nvPr>
            <p:ph type="dt" sz="half" idx="10"/>
          </p:nvPr>
        </p:nvSpPr>
        <p:spPr/>
        <p:txBody>
          <a:bodyPr/>
          <a:lstStyle/>
          <a:p>
            <a:pPr rtl="0"/>
            <a:fld id="{DB0BDDAF-5FB4-4645-B812-33656A6F2B85}" type="datetime1">
              <a:rPr lang="es-ES" noProof="0" smtClean="0"/>
              <a:t>28/07/2022</a:t>
            </a:fld>
            <a:endParaRPr lang="es-ES" noProof="0" dirty="0"/>
          </a:p>
        </p:txBody>
      </p:sp>
      <p:sp>
        <p:nvSpPr>
          <p:cNvPr id="6" name="Marcador de pie de página 5">
            <a:extLst>
              <a:ext uri="{FF2B5EF4-FFF2-40B4-BE49-F238E27FC236}">
                <a16:creationId xmlns:a16="http://schemas.microsoft.com/office/drawing/2014/main" id="{58B0FDDE-3005-EDFA-186A-C61D0EDA857A}"/>
              </a:ext>
            </a:extLst>
          </p:cNvPr>
          <p:cNvSpPr>
            <a:spLocks noGrp="1"/>
          </p:cNvSpPr>
          <p:nvPr>
            <p:ph type="ftr" sz="quarter" idx="11"/>
          </p:nvPr>
        </p:nvSpPr>
        <p:spPr/>
        <p:txBody>
          <a:bodyPr/>
          <a:lstStyle/>
          <a:p>
            <a:pPr rtl="0"/>
            <a:endParaRPr lang="es-ES" noProof="0" dirty="0"/>
          </a:p>
        </p:txBody>
      </p:sp>
      <p:sp>
        <p:nvSpPr>
          <p:cNvPr id="7" name="Marcador de número de diapositiva 6">
            <a:extLst>
              <a:ext uri="{FF2B5EF4-FFF2-40B4-BE49-F238E27FC236}">
                <a16:creationId xmlns:a16="http://schemas.microsoft.com/office/drawing/2014/main" id="{B25CEBC2-8A1A-9C90-E747-F8A385E90CA0}"/>
              </a:ext>
            </a:extLst>
          </p:cNvPr>
          <p:cNvSpPr>
            <a:spLocks noGrp="1"/>
          </p:cNvSpPr>
          <p:nvPr>
            <p:ph type="sldNum" sz="quarter" idx="12"/>
          </p:nvPr>
        </p:nvSpPr>
        <p:spPr/>
        <p:txBody>
          <a:bodyPr/>
          <a:lstStyle/>
          <a:p>
            <a:pPr rtl="0"/>
            <a:fld id="{3A98EE3D-8CD1-4C3F-BD1C-C98C9596463C}" type="slidenum">
              <a:rPr lang="es-ES" noProof="0" smtClean="0"/>
              <a:pPr rtl="0"/>
              <a:t>‹Nº›</a:t>
            </a:fld>
            <a:endParaRPr lang="es-ES" noProof="0" dirty="0"/>
          </a:p>
        </p:txBody>
      </p:sp>
    </p:spTree>
    <p:extLst>
      <p:ext uri="{BB962C8B-B14F-4D97-AF65-F5344CB8AC3E}">
        <p14:creationId xmlns:p14="http://schemas.microsoft.com/office/powerpoint/2010/main" val="3535167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478D11-D056-2AB4-577F-BEA397934A6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833E93DE-D4D2-F09C-86E6-81BC3C5A0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A44F2B8C-9EED-FF5A-5F13-92E59D9386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9D7232-2810-2EA3-9DA2-1D804007F9B5}"/>
              </a:ext>
            </a:extLst>
          </p:cNvPr>
          <p:cNvSpPr>
            <a:spLocks noGrp="1"/>
          </p:cNvSpPr>
          <p:nvPr>
            <p:ph type="dt" sz="half" idx="10"/>
          </p:nvPr>
        </p:nvSpPr>
        <p:spPr/>
        <p:txBody>
          <a:bodyPr/>
          <a:lstStyle/>
          <a:p>
            <a:pPr rtl="0"/>
            <a:fld id="{7305C6AA-9D71-4080-8813-13E932244C60}" type="datetime1">
              <a:rPr lang="es-ES" noProof="0" smtClean="0"/>
              <a:t>28/07/2022</a:t>
            </a:fld>
            <a:endParaRPr lang="es-ES" noProof="0" dirty="0"/>
          </a:p>
        </p:txBody>
      </p:sp>
      <p:sp>
        <p:nvSpPr>
          <p:cNvPr id="6" name="Marcador de pie de página 5">
            <a:extLst>
              <a:ext uri="{FF2B5EF4-FFF2-40B4-BE49-F238E27FC236}">
                <a16:creationId xmlns:a16="http://schemas.microsoft.com/office/drawing/2014/main" id="{EA440FD9-6590-1357-EB0D-1B134381BCF7}"/>
              </a:ext>
            </a:extLst>
          </p:cNvPr>
          <p:cNvSpPr>
            <a:spLocks noGrp="1"/>
          </p:cNvSpPr>
          <p:nvPr>
            <p:ph type="ftr" sz="quarter" idx="11"/>
          </p:nvPr>
        </p:nvSpPr>
        <p:spPr/>
        <p:txBody>
          <a:bodyPr/>
          <a:lstStyle/>
          <a:p>
            <a:pPr rtl="0"/>
            <a:endParaRPr lang="es-ES" noProof="0" dirty="0"/>
          </a:p>
        </p:txBody>
      </p:sp>
      <p:sp>
        <p:nvSpPr>
          <p:cNvPr id="7" name="Marcador de número de diapositiva 6">
            <a:extLst>
              <a:ext uri="{FF2B5EF4-FFF2-40B4-BE49-F238E27FC236}">
                <a16:creationId xmlns:a16="http://schemas.microsoft.com/office/drawing/2014/main" id="{58117671-2241-C79D-1539-D2B860F6AEF2}"/>
              </a:ext>
            </a:extLst>
          </p:cNvPr>
          <p:cNvSpPr>
            <a:spLocks noGrp="1"/>
          </p:cNvSpPr>
          <p:nvPr>
            <p:ph type="sldNum" sz="quarter" idx="12"/>
          </p:nvPr>
        </p:nvSpPr>
        <p:spPr/>
        <p:txBody>
          <a:body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0776741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F6E5840-07CE-B299-B055-4199CEEE8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B0B63938-34C2-4F20-2329-DB87E37145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9EB46C68-75C8-D034-F1CB-61D935D579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305C6AA-9D71-4080-8813-13E932244C60}" type="datetime1">
              <a:rPr lang="es-ES" noProof="0" smtClean="0"/>
              <a:t>28/07/2022</a:t>
            </a:fld>
            <a:endParaRPr lang="es-ES" noProof="0" dirty="0"/>
          </a:p>
        </p:txBody>
      </p:sp>
      <p:sp>
        <p:nvSpPr>
          <p:cNvPr id="5" name="Marcador de pie de página 4">
            <a:extLst>
              <a:ext uri="{FF2B5EF4-FFF2-40B4-BE49-F238E27FC236}">
                <a16:creationId xmlns:a16="http://schemas.microsoft.com/office/drawing/2014/main" id="{B2F3BD89-93C0-07F8-7AA8-B77665F76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número de diapositiva 5">
            <a:extLst>
              <a:ext uri="{FF2B5EF4-FFF2-40B4-BE49-F238E27FC236}">
                <a16:creationId xmlns:a16="http://schemas.microsoft.com/office/drawing/2014/main" id="{6D07EEDA-D369-D0CA-A5FA-CE0516EB3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7461895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90" r:id="rId12"/>
    <p:sldLayoutId id="2147483691" r:id="rId13"/>
    <p:sldLayoutId id="214748369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30.png"/><Relationship Id="rId5" Type="http://schemas.openxmlformats.org/officeDocument/2006/relationships/image" Target="../media/image52.png"/><Relationship Id="rId4" Type="http://schemas.openxmlformats.org/officeDocument/2006/relationships/image" Target="../media/image510.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andb.ai/deepsf/DeepSF_optimizers_run?workspace=user-jsanchoo" TargetMode="External"/><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610.png"/><Relationship Id="rId4" Type="http://schemas.openxmlformats.org/officeDocument/2006/relationships/image" Target="../media/image600.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s://wandb.ai/fcarazo/Training_DeepAE/runs/32y44uvf?workspace=user-jsanchoo"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20.png"/><Relationship Id="rId7"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1.png"/><Relationship Id="rId9"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wandb.ai/deepsf/DeepSF_AE_Ensemble_training/runs/6ca2brzk?workspace=user-jsanchoo"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00.png"/><Relationship Id="rId7"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20.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11" name="Imagen 10" descr="Imagen de la pantalla de un celular&#10;&#10;Descripción generada automáticamente con confianza baja">
            <a:extLst>
              <a:ext uri="{FF2B5EF4-FFF2-40B4-BE49-F238E27FC236}">
                <a16:creationId xmlns:a16="http://schemas.microsoft.com/office/drawing/2014/main" id="{DC8177E1-39A3-A4CC-AD20-C7F12CEBB60B}"/>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35803" r="-1" b="-1"/>
          <a:stretch/>
        </p:blipFill>
        <p:spPr bwMode="auto">
          <a:xfrm>
            <a:off x="6250558" y="1445806"/>
            <a:ext cx="5957789" cy="609518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p:spPr>
      </p:pic>
      <p:sp>
        <p:nvSpPr>
          <p:cNvPr id="245" name="Google Shape;245;p35"/>
          <p:cNvSpPr/>
          <p:nvPr/>
        </p:nvSpPr>
        <p:spPr>
          <a:xfrm>
            <a:off x="2249415" y="1773057"/>
            <a:ext cx="2726800" cy="27268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248" name="Google Shape;248;p35"/>
          <p:cNvSpPr/>
          <p:nvPr/>
        </p:nvSpPr>
        <p:spPr>
          <a:xfrm>
            <a:off x="4247617" y="3897356"/>
            <a:ext cx="1668400" cy="1668400"/>
          </a:xfrm>
          <a:prstGeom prst="rect">
            <a:avLst/>
          </a:prstGeom>
          <a:noFill/>
          <a:ln w="19050" cap="flat" cmpd="sng">
            <a:solidFill>
              <a:schemeClr val="bg2">
                <a:lumMod val="90000"/>
              </a:schemeClr>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2">
                  <a:lumMod val="90000"/>
                </a:schemeClr>
              </a:solidFill>
            </a:endParaRPr>
          </a:p>
        </p:txBody>
      </p:sp>
      <p:sp>
        <p:nvSpPr>
          <p:cNvPr id="246" name="Google Shape;246;p35"/>
          <p:cNvSpPr txBox="1">
            <a:spLocks noGrp="1"/>
          </p:cNvSpPr>
          <p:nvPr>
            <p:ph type="subTitle" idx="1"/>
          </p:nvPr>
        </p:nvSpPr>
        <p:spPr>
          <a:xfrm>
            <a:off x="1142481" y="3530067"/>
            <a:ext cx="4096400" cy="964800"/>
          </a:xfrm>
          <a:prstGeom prst="rect">
            <a:avLst/>
          </a:prstGeom>
        </p:spPr>
        <p:txBody>
          <a:bodyPr spcFirstLastPara="1" vert="horz" wrap="square" lIns="121900" tIns="121900" rIns="121900" bIns="121900" rtlCol="0" anchor="t" anchorCtr="0">
            <a:noAutofit/>
          </a:bodyPr>
          <a:lstStyle/>
          <a:p>
            <a:pPr algn="l">
              <a:spcBef>
                <a:spcPts val="0"/>
              </a:spcBef>
            </a:pPr>
            <a:r>
              <a:rPr lang="en" sz="2800" dirty="0"/>
              <a:t>Master in Biomedical Engineering</a:t>
            </a:r>
            <a:endParaRPr sz="2800" dirty="0"/>
          </a:p>
        </p:txBody>
      </p:sp>
      <p:sp>
        <p:nvSpPr>
          <p:cNvPr id="7" name="Google Shape;246;p35"/>
          <p:cNvSpPr txBox="1">
            <a:spLocks/>
          </p:cNvSpPr>
          <p:nvPr/>
        </p:nvSpPr>
        <p:spPr>
          <a:xfrm>
            <a:off x="107448" y="5170796"/>
            <a:ext cx="4868767" cy="964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434343"/>
              </a:buClr>
              <a:buSzPts val="2800"/>
              <a:buFont typeface="Montserrat"/>
              <a:buNone/>
              <a:defRPr sz="2000" b="0" i="0" u="none" strike="noStrike" cap="none">
                <a:solidFill>
                  <a:srgbClr val="434343"/>
                </a:solidFill>
                <a:latin typeface="Montserrat"/>
                <a:ea typeface="Montserrat"/>
                <a:cs typeface="Montserrat"/>
                <a:sym typeface="Montserrat"/>
              </a:defRPr>
            </a:lvl1pPr>
            <a:lvl2pPr marL="914400" marR="0" lvl="1" indent="-323850" algn="ctr" rtl="0">
              <a:lnSpc>
                <a:spcPct val="100000"/>
              </a:lnSpc>
              <a:spcBef>
                <a:spcPts val="0"/>
              </a:spcBef>
              <a:spcAft>
                <a:spcPts val="0"/>
              </a:spcAft>
              <a:buClr>
                <a:srgbClr val="434343"/>
              </a:buClr>
              <a:buSzPts val="2800"/>
              <a:buFont typeface="Montserrat"/>
              <a:buNone/>
              <a:defRPr sz="2800" b="0" i="0" u="none" strike="noStrike" cap="none">
                <a:solidFill>
                  <a:srgbClr val="434343"/>
                </a:solidFill>
                <a:latin typeface="Montserrat"/>
                <a:ea typeface="Montserrat"/>
                <a:cs typeface="Montserrat"/>
                <a:sym typeface="Montserrat"/>
              </a:defRPr>
            </a:lvl2pPr>
            <a:lvl3pPr marL="1371600" marR="0" lvl="2" indent="-323850" algn="ctr" rtl="0">
              <a:lnSpc>
                <a:spcPct val="100000"/>
              </a:lnSpc>
              <a:spcBef>
                <a:spcPts val="0"/>
              </a:spcBef>
              <a:spcAft>
                <a:spcPts val="0"/>
              </a:spcAft>
              <a:buClr>
                <a:srgbClr val="434343"/>
              </a:buClr>
              <a:buSzPts val="2800"/>
              <a:buFont typeface="Montserrat"/>
              <a:buNone/>
              <a:defRPr sz="2800" b="0" i="0" u="none" strike="noStrike" cap="none">
                <a:solidFill>
                  <a:srgbClr val="434343"/>
                </a:solidFill>
                <a:latin typeface="Montserrat"/>
                <a:ea typeface="Montserrat"/>
                <a:cs typeface="Montserrat"/>
                <a:sym typeface="Montserrat"/>
              </a:defRPr>
            </a:lvl3pPr>
            <a:lvl4pPr marL="1828800" marR="0" lvl="3" indent="-323850" algn="ctr" rtl="0">
              <a:lnSpc>
                <a:spcPct val="100000"/>
              </a:lnSpc>
              <a:spcBef>
                <a:spcPts val="0"/>
              </a:spcBef>
              <a:spcAft>
                <a:spcPts val="0"/>
              </a:spcAft>
              <a:buClr>
                <a:srgbClr val="434343"/>
              </a:buClr>
              <a:buSzPts val="2800"/>
              <a:buFont typeface="Montserrat"/>
              <a:buNone/>
              <a:defRPr sz="2800" b="0" i="0" u="none" strike="noStrike" cap="none">
                <a:solidFill>
                  <a:srgbClr val="434343"/>
                </a:solidFill>
                <a:latin typeface="Montserrat"/>
                <a:ea typeface="Montserrat"/>
                <a:cs typeface="Montserrat"/>
                <a:sym typeface="Montserrat"/>
              </a:defRPr>
            </a:lvl4pPr>
            <a:lvl5pPr marL="2286000" marR="0" lvl="4" indent="-323850" algn="ctr" rtl="0">
              <a:lnSpc>
                <a:spcPct val="100000"/>
              </a:lnSpc>
              <a:spcBef>
                <a:spcPts val="0"/>
              </a:spcBef>
              <a:spcAft>
                <a:spcPts val="0"/>
              </a:spcAft>
              <a:buClr>
                <a:srgbClr val="434343"/>
              </a:buClr>
              <a:buSzPts val="2800"/>
              <a:buFont typeface="Montserrat"/>
              <a:buNone/>
              <a:defRPr sz="2800" b="0" i="0" u="none" strike="noStrike" cap="none">
                <a:solidFill>
                  <a:srgbClr val="434343"/>
                </a:solidFill>
                <a:latin typeface="Montserrat"/>
                <a:ea typeface="Montserrat"/>
                <a:cs typeface="Montserrat"/>
                <a:sym typeface="Montserrat"/>
              </a:defRPr>
            </a:lvl5pPr>
            <a:lvl6pPr marL="2743200" marR="0" lvl="5" indent="-323850" algn="ctr" rtl="0">
              <a:lnSpc>
                <a:spcPct val="100000"/>
              </a:lnSpc>
              <a:spcBef>
                <a:spcPts val="0"/>
              </a:spcBef>
              <a:spcAft>
                <a:spcPts val="0"/>
              </a:spcAft>
              <a:buClr>
                <a:srgbClr val="434343"/>
              </a:buClr>
              <a:buSzPts val="2800"/>
              <a:buFont typeface="Montserrat"/>
              <a:buNone/>
              <a:defRPr sz="2800" b="0" i="0" u="none" strike="noStrike" cap="none">
                <a:solidFill>
                  <a:srgbClr val="434343"/>
                </a:solidFill>
                <a:latin typeface="Montserrat"/>
                <a:ea typeface="Montserrat"/>
                <a:cs typeface="Montserrat"/>
                <a:sym typeface="Montserrat"/>
              </a:defRPr>
            </a:lvl6pPr>
            <a:lvl7pPr marL="3200400" marR="0" lvl="6" indent="-323850" algn="ctr" rtl="0">
              <a:lnSpc>
                <a:spcPct val="100000"/>
              </a:lnSpc>
              <a:spcBef>
                <a:spcPts val="0"/>
              </a:spcBef>
              <a:spcAft>
                <a:spcPts val="0"/>
              </a:spcAft>
              <a:buClr>
                <a:srgbClr val="434343"/>
              </a:buClr>
              <a:buSzPts val="2800"/>
              <a:buFont typeface="Montserrat"/>
              <a:buNone/>
              <a:defRPr sz="2800" b="0" i="0" u="none" strike="noStrike" cap="none">
                <a:solidFill>
                  <a:srgbClr val="434343"/>
                </a:solidFill>
                <a:latin typeface="Montserrat"/>
                <a:ea typeface="Montserrat"/>
                <a:cs typeface="Montserrat"/>
                <a:sym typeface="Montserrat"/>
              </a:defRPr>
            </a:lvl7pPr>
            <a:lvl8pPr marL="3657600" marR="0" lvl="7" indent="-323850" algn="ctr" rtl="0">
              <a:lnSpc>
                <a:spcPct val="100000"/>
              </a:lnSpc>
              <a:spcBef>
                <a:spcPts val="0"/>
              </a:spcBef>
              <a:spcAft>
                <a:spcPts val="0"/>
              </a:spcAft>
              <a:buClr>
                <a:srgbClr val="434343"/>
              </a:buClr>
              <a:buSzPts val="2800"/>
              <a:buFont typeface="Montserrat"/>
              <a:buNone/>
              <a:defRPr sz="2800" b="0" i="0" u="none" strike="noStrike" cap="none">
                <a:solidFill>
                  <a:srgbClr val="434343"/>
                </a:solidFill>
                <a:latin typeface="Montserrat"/>
                <a:ea typeface="Montserrat"/>
                <a:cs typeface="Montserrat"/>
                <a:sym typeface="Montserrat"/>
              </a:defRPr>
            </a:lvl8pPr>
            <a:lvl9pPr marL="4114800" marR="0" lvl="8" indent="-323850" algn="ctr" rtl="0">
              <a:lnSpc>
                <a:spcPct val="100000"/>
              </a:lnSpc>
              <a:spcBef>
                <a:spcPts val="0"/>
              </a:spcBef>
              <a:spcAft>
                <a:spcPts val="0"/>
              </a:spcAft>
              <a:buClr>
                <a:srgbClr val="434343"/>
              </a:buClr>
              <a:buSzPts val="2800"/>
              <a:buFont typeface="Montserrat"/>
              <a:buNone/>
              <a:defRPr sz="2800" b="0" i="0" u="none" strike="noStrike" cap="none">
                <a:solidFill>
                  <a:srgbClr val="434343"/>
                </a:solidFill>
                <a:latin typeface="Montserrat"/>
                <a:ea typeface="Montserrat"/>
                <a:cs typeface="Montserrat"/>
                <a:sym typeface="Montserrat"/>
              </a:defRPr>
            </a:lvl9pPr>
          </a:lstStyle>
          <a:p>
            <a:pPr marL="0" indent="0"/>
            <a:r>
              <a:rPr lang="es-ES" sz="2400" dirty="0" err="1">
                <a:solidFill>
                  <a:schemeClr val="accent3">
                    <a:lumMod val="50000"/>
                  </a:schemeClr>
                </a:solidFill>
                <a:latin typeface="+mn-lt"/>
              </a:rPr>
              <a:t>Presented</a:t>
            </a:r>
            <a:r>
              <a:rPr lang="es-ES" sz="2400" dirty="0">
                <a:solidFill>
                  <a:schemeClr val="accent3">
                    <a:lumMod val="50000"/>
                  </a:schemeClr>
                </a:solidFill>
                <a:latin typeface="+mn-lt"/>
              </a:rPr>
              <a:t> </a:t>
            </a:r>
            <a:r>
              <a:rPr lang="es-ES" sz="2400" dirty="0" err="1">
                <a:solidFill>
                  <a:schemeClr val="accent3">
                    <a:lumMod val="50000"/>
                  </a:schemeClr>
                </a:solidFill>
                <a:latin typeface="+mn-lt"/>
              </a:rPr>
              <a:t>by</a:t>
            </a:r>
            <a:endParaRPr lang="es-ES" sz="2400" dirty="0">
              <a:solidFill>
                <a:schemeClr val="accent3">
                  <a:lumMod val="50000"/>
                </a:schemeClr>
              </a:solidFill>
              <a:latin typeface="+mn-lt"/>
            </a:endParaRPr>
          </a:p>
          <a:p>
            <a:pPr marL="0" indent="0"/>
            <a:r>
              <a:rPr lang="es-ES" sz="2400" dirty="0">
                <a:solidFill>
                  <a:schemeClr val="accent3">
                    <a:lumMod val="50000"/>
                  </a:schemeClr>
                </a:solidFill>
                <a:latin typeface="+mn-lt"/>
              </a:rPr>
              <a:t>Joseba Sancho Zamora</a:t>
            </a:r>
          </a:p>
          <a:p>
            <a:pPr marL="0" indent="0"/>
            <a:r>
              <a:rPr lang="es-ES" sz="2400" dirty="0" err="1">
                <a:solidFill>
                  <a:srgbClr val="38BCC3"/>
                </a:solidFill>
                <a:latin typeface="+mn-lt"/>
              </a:rPr>
              <a:t>Under</a:t>
            </a:r>
            <a:r>
              <a:rPr lang="es-ES" sz="2400" dirty="0">
                <a:solidFill>
                  <a:srgbClr val="38BCC3"/>
                </a:solidFill>
                <a:latin typeface="+mn-lt"/>
              </a:rPr>
              <a:t> the </a:t>
            </a:r>
            <a:r>
              <a:rPr lang="es-ES" sz="2400" dirty="0" err="1">
                <a:solidFill>
                  <a:srgbClr val="38BCC3"/>
                </a:solidFill>
                <a:latin typeface="+mn-lt"/>
              </a:rPr>
              <a:t>supervision</a:t>
            </a:r>
            <a:r>
              <a:rPr lang="es-ES" sz="2400" dirty="0">
                <a:solidFill>
                  <a:srgbClr val="38BCC3"/>
                </a:solidFill>
                <a:latin typeface="+mn-lt"/>
              </a:rPr>
              <a:t> of</a:t>
            </a:r>
          </a:p>
          <a:p>
            <a:pPr marL="0" indent="0"/>
            <a:r>
              <a:rPr lang="es-ES" sz="2400" dirty="0">
                <a:solidFill>
                  <a:srgbClr val="38BCC3"/>
                </a:solidFill>
                <a:latin typeface="+mn-lt"/>
              </a:rPr>
              <a:t>Dr. Fernando Carazo</a:t>
            </a:r>
          </a:p>
        </p:txBody>
      </p:sp>
      <p:pic>
        <p:nvPicPr>
          <p:cNvPr id="8" name="Picture 18" descr="logo tecnun"/>
          <p:cNvPicPr>
            <a:picLocks noChangeAspect="1" noChangeArrowheads="1"/>
          </p:cNvPicPr>
          <p:nvPr/>
        </p:nvPicPr>
        <p:blipFill>
          <a:blip r:embed="rId4" cstate="print">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10095245" y="94180"/>
            <a:ext cx="2000864" cy="974333"/>
          </a:xfrm>
          <a:prstGeom prst="rect">
            <a:avLst/>
          </a:prstGeom>
          <a:noFill/>
        </p:spPr>
      </p:pic>
      <p:sp>
        <p:nvSpPr>
          <p:cNvPr id="4" name="Elipse 3"/>
          <p:cNvSpPr/>
          <p:nvPr/>
        </p:nvSpPr>
        <p:spPr>
          <a:xfrm>
            <a:off x="6232609" y="1445805"/>
            <a:ext cx="6561071" cy="6548276"/>
          </a:xfrm>
          <a:prstGeom prst="ellipse">
            <a:avLst/>
          </a:prstGeom>
          <a:noFill/>
          <a:ln>
            <a:solidFill>
              <a:schemeClr val="bg2">
                <a:lumMod val="90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s-ES" sz="2400"/>
          </a:p>
        </p:txBody>
      </p:sp>
      <p:sp>
        <p:nvSpPr>
          <p:cNvPr id="247" name="Google Shape;247;p35"/>
          <p:cNvSpPr txBox="1">
            <a:spLocks noGrp="1"/>
          </p:cNvSpPr>
          <p:nvPr>
            <p:ph type="ctrTitle"/>
          </p:nvPr>
        </p:nvSpPr>
        <p:spPr>
          <a:xfrm>
            <a:off x="1142481" y="1360527"/>
            <a:ext cx="8092959" cy="2355600"/>
          </a:xfrm>
          <a:prstGeom prst="rect">
            <a:avLst/>
          </a:prstGeom>
        </p:spPr>
        <p:txBody>
          <a:bodyPr spcFirstLastPara="1" vert="horz" wrap="square" lIns="121900" tIns="121900" rIns="121900" bIns="121900" rtlCol="0" anchor="b" anchorCtr="0">
            <a:noAutofit/>
          </a:bodyPr>
          <a:lstStyle/>
          <a:p>
            <a:pPr lvl="0" algn="l"/>
            <a:r>
              <a:rPr lang="es-ES" sz="4267" b="1" dirty="0" err="1">
                <a:latin typeface="Franklin Gothic Heavy" panose="020B0903020102020204" pitchFamily="34" charset="0"/>
              </a:rPr>
              <a:t>DeepSF</a:t>
            </a:r>
            <a:r>
              <a:rPr lang="es-ES" sz="4267" b="1" dirty="0">
                <a:latin typeface="Franklin Gothic Heavy" panose="020B0903020102020204" pitchFamily="34" charset="0"/>
              </a:rPr>
              <a:t>: A Novel Deep Neural Network to </a:t>
            </a:r>
            <a:r>
              <a:rPr lang="es-ES" sz="4267" b="1" dirty="0" err="1">
                <a:latin typeface="Franklin Gothic Heavy" panose="020B0903020102020204" pitchFamily="34" charset="0"/>
              </a:rPr>
              <a:t>Unveil</a:t>
            </a:r>
            <a:r>
              <a:rPr lang="es-ES" sz="4267" b="1" dirty="0">
                <a:latin typeface="Franklin Gothic Heavy" panose="020B0903020102020204" pitchFamily="34" charset="0"/>
              </a:rPr>
              <a:t> Tumor </a:t>
            </a:r>
            <a:r>
              <a:rPr lang="es-ES" sz="4267" b="1" dirty="0" err="1">
                <a:latin typeface="Franklin Gothic Heavy" panose="020B0903020102020204" pitchFamily="34" charset="0"/>
              </a:rPr>
              <a:t>Transcriptome</a:t>
            </a:r>
            <a:endParaRPr sz="4267" b="1" dirty="0">
              <a:latin typeface="Franklin Gothic Heavy" panose="020B0903020102020204" pitchFamily="34" charset="0"/>
            </a:endParaRPr>
          </a:p>
        </p:txBody>
      </p:sp>
    </p:spTree>
    <p:extLst>
      <p:ext uri="{BB962C8B-B14F-4D97-AF65-F5344CB8AC3E}">
        <p14:creationId xmlns:p14="http://schemas.microsoft.com/office/powerpoint/2010/main" val="3844928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F6D2C-1CED-0A5C-66A3-7CA12BF0232D}"/>
              </a:ext>
            </a:extLst>
          </p:cNvPr>
          <p:cNvSpPr>
            <a:spLocks noGrp="1"/>
          </p:cNvSpPr>
          <p:nvPr>
            <p:ph type="title"/>
          </p:nvPr>
        </p:nvSpPr>
        <p:spPr>
          <a:xfrm>
            <a:off x="648929" y="629266"/>
            <a:ext cx="3505495" cy="1622321"/>
          </a:xfrm>
        </p:spPr>
        <p:txBody>
          <a:bodyPr vert="horz" lIns="91440" tIns="45720" rIns="91440" bIns="45720" rtlCol="0" anchor="ctr">
            <a:noAutofit/>
          </a:bodyPr>
          <a:lstStyle/>
          <a:p>
            <a:pPr algn="ctr"/>
            <a:r>
              <a:rPr lang="en-US" sz="5400" dirty="0">
                <a:solidFill>
                  <a:schemeClr val="tx1"/>
                </a:solidFill>
                <a:latin typeface="Franklin Gothic Heavy" panose="020B0903020102020204" pitchFamily="34" charset="0"/>
              </a:rPr>
              <a:t>Weights and Biases</a:t>
            </a:r>
          </a:p>
        </p:txBody>
      </p:sp>
      <p:sp>
        <p:nvSpPr>
          <p:cNvPr id="5" name="CuadroTexto 4">
            <a:extLst>
              <a:ext uri="{FF2B5EF4-FFF2-40B4-BE49-F238E27FC236}">
                <a16:creationId xmlns:a16="http://schemas.microsoft.com/office/drawing/2014/main" id="{369B46C0-D146-B6B1-DC28-5E065955ABBC}"/>
              </a:ext>
            </a:extLst>
          </p:cNvPr>
          <p:cNvSpPr txBox="1"/>
          <p:nvPr/>
        </p:nvSpPr>
        <p:spPr>
          <a:xfrm>
            <a:off x="648931" y="2517912"/>
            <a:ext cx="3505494" cy="3785419"/>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endParaRPr lang="en-US" sz="1900" dirty="0">
              <a:effectLst/>
            </a:endParaRPr>
          </a:p>
          <a:p>
            <a:pPr marL="285750" indent="-228600">
              <a:lnSpc>
                <a:spcPct val="90000"/>
              </a:lnSpc>
              <a:spcAft>
                <a:spcPts val="600"/>
              </a:spcAft>
              <a:buFont typeface="Arial" panose="020B0604020202020204" pitchFamily="34" charset="0"/>
              <a:buChar char="•"/>
            </a:pPr>
            <a:endParaRPr lang="en-US" sz="1900" dirty="0">
              <a:effectLst/>
            </a:endParaRPr>
          </a:p>
          <a:p>
            <a:pPr marL="285750" indent="-228600">
              <a:lnSpc>
                <a:spcPct val="90000"/>
              </a:lnSpc>
              <a:spcAft>
                <a:spcPts val="600"/>
              </a:spcAft>
              <a:buFont typeface="Arial" panose="020B0604020202020204" pitchFamily="34" charset="0"/>
              <a:buChar char="•"/>
            </a:pPr>
            <a:r>
              <a:rPr lang="en-US" sz="1900" dirty="0">
                <a:effectLst/>
              </a:rPr>
              <a:t>This platform has been used to track our experiments developed in </a:t>
            </a:r>
            <a:r>
              <a:rPr lang="en-US" sz="1900" dirty="0" err="1">
                <a:effectLst/>
              </a:rPr>
              <a:t>Pytorch</a:t>
            </a:r>
            <a:r>
              <a:rPr lang="en-US" sz="1900" dirty="0">
                <a:effectLst/>
              </a:rPr>
              <a:t>:</a:t>
            </a:r>
          </a:p>
          <a:p>
            <a:pPr lvl="1" indent="-228600">
              <a:lnSpc>
                <a:spcPct val="90000"/>
              </a:lnSpc>
              <a:spcAft>
                <a:spcPts val="600"/>
              </a:spcAft>
              <a:buFont typeface="Arial" panose="020B0604020202020204" pitchFamily="34" charset="0"/>
              <a:buChar char="•"/>
            </a:pPr>
            <a:endParaRPr lang="en-US" sz="1900" dirty="0">
              <a:effectLst/>
            </a:endParaRPr>
          </a:p>
          <a:p>
            <a:pPr marL="742950" lvl="1" indent="-228600">
              <a:lnSpc>
                <a:spcPct val="90000"/>
              </a:lnSpc>
              <a:spcAft>
                <a:spcPts val="600"/>
              </a:spcAft>
              <a:buFont typeface="Arial" panose="020B0604020202020204" pitchFamily="34" charset="0"/>
              <a:buChar char="•"/>
            </a:pPr>
            <a:r>
              <a:rPr lang="en-US" sz="1900" dirty="0">
                <a:effectLst/>
              </a:rPr>
              <a:t>visualize interactively the training results (value of the metrics, artifacts and plots) as well as the running settings. </a:t>
            </a:r>
          </a:p>
          <a:p>
            <a:pPr marL="742950" lvl="1" indent="-228600">
              <a:lnSpc>
                <a:spcPct val="90000"/>
              </a:lnSpc>
              <a:spcAft>
                <a:spcPts val="600"/>
              </a:spcAft>
              <a:buFont typeface="Arial" panose="020B0604020202020204" pitchFamily="34" charset="0"/>
              <a:buChar char="•"/>
            </a:pPr>
            <a:r>
              <a:rPr lang="en-US" sz="1900" dirty="0"/>
              <a:t>save versions of the models with their trained parameters,</a:t>
            </a:r>
          </a:p>
          <a:p>
            <a:pPr marL="742950" lvl="1" indent="-228600">
              <a:lnSpc>
                <a:spcPct val="90000"/>
              </a:lnSpc>
              <a:spcAft>
                <a:spcPts val="600"/>
              </a:spcAft>
              <a:buFont typeface="Arial" panose="020B0604020202020204" pitchFamily="34" charset="0"/>
              <a:buChar char="•"/>
            </a:pPr>
            <a:endParaRPr lang="en-US" sz="1900" dirty="0"/>
          </a:p>
        </p:txBody>
      </p:sp>
      <p:sp>
        <p:nvSpPr>
          <p:cNvPr id="5131" name="Rectangle 512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81BA5F9A-E235-26F7-4D75-563A640E1B47}"/>
              </a:ext>
            </a:extLst>
          </p:cNvPr>
          <p:cNvPicPr>
            <a:picLocks noChangeAspect="1"/>
          </p:cNvPicPr>
          <p:nvPr/>
        </p:nvPicPr>
        <p:blipFill rotWithShape="1">
          <a:blip r:embed="rId4"/>
          <a:srcRect l="3722" t="9175" r="28153" b="28310"/>
          <a:stretch/>
        </p:blipFill>
        <p:spPr>
          <a:xfrm>
            <a:off x="5258041" y="867739"/>
            <a:ext cx="6285028" cy="3244188"/>
          </a:xfrm>
          <a:prstGeom prst="rect">
            <a:avLst/>
          </a:prstGeom>
        </p:spPr>
      </p:pic>
      <p:pic>
        <p:nvPicPr>
          <p:cNvPr id="9" name="Imagen 8">
            <a:extLst>
              <a:ext uri="{FF2B5EF4-FFF2-40B4-BE49-F238E27FC236}">
                <a16:creationId xmlns:a16="http://schemas.microsoft.com/office/drawing/2014/main" id="{824584C0-FFFF-B017-DC20-86D8E6E18E70}"/>
              </a:ext>
            </a:extLst>
          </p:cNvPr>
          <p:cNvPicPr>
            <a:picLocks noChangeAspect="1"/>
          </p:cNvPicPr>
          <p:nvPr/>
        </p:nvPicPr>
        <p:blipFill>
          <a:blip r:embed="rId5"/>
          <a:stretch>
            <a:fillRect/>
          </a:stretch>
        </p:blipFill>
        <p:spPr>
          <a:xfrm>
            <a:off x="5258041" y="4245852"/>
            <a:ext cx="6285028" cy="1904770"/>
          </a:xfrm>
          <a:prstGeom prst="rect">
            <a:avLst/>
          </a:prstGeom>
        </p:spPr>
      </p:pic>
    </p:spTree>
    <p:extLst>
      <p:ext uri="{BB962C8B-B14F-4D97-AF65-F5344CB8AC3E}">
        <p14:creationId xmlns:p14="http://schemas.microsoft.com/office/powerpoint/2010/main" val="1257803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a:gradFill>
            <a:gsLst>
              <a:gs pos="16000">
                <a:srgbClr val="38BCC3"/>
              </a:gs>
              <a:gs pos="90000">
                <a:schemeClr val="bg2">
                  <a:lumMod val="90000"/>
                </a:schemeClr>
              </a:gs>
            </a:gsLst>
            <a:lin ang="12000000" scaled="0"/>
          </a:gradFill>
        </p:spPr>
      </p:pic>
      <p:pic>
        <p:nvPicPr>
          <p:cNvPr id="13" name="Imagen 12"/>
          <p:cNvPicPr>
            <a:picLocks noChangeAspect="1"/>
          </p:cNvPicPr>
          <p:nvPr/>
        </p:nvPicPr>
        <p:blipFill>
          <a:blip r:embed="rId3"/>
          <a:stretch>
            <a:fillRect/>
          </a:stretch>
        </p:blipFill>
        <p:spPr>
          <a:xfrm>
            <a:off x="1210056" y="0"/>
            <a:ext cx="9771888" cy="6858000"/>
          </a:xfrm>
          <a:prstGeom prst="rect">
            <a:avLst/>
          </a:prstGeom>
        </p:spPr>
      </p:pic>
      <p:sp>
        <p:nvSpPr>
          <p:cNvPr id="17" name="Google Shape;276;p38"/>
          <p:cNvSpPr txBox="1">
            <a:spLocks/>
          </p:cNvSpPr>
          <p:nvPr/>
        </p:nvSpPr>
        <p:spPr>
          <a:xfrm>
            <a:off x="462771" y="926472"/>
            <a:ext cx="11266457" cy="3138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ranklin Gothic Heavy" panose="020B0903020102020204" pitchFamily="34" charset="0"/>
              </a:rPr>
              <a:t>4. MATHERIALS AND METHODS</a:t>
            </a:r>
          </a:p>
        </p:txBody>
      </p:sp>
      <p:sp>
        <p:nvSpPr>
          <p:cNvPr id="6" name="Subtítulo 1">
            <a:extLst>
              <a:ext uri="{FF2B5EF4-FFF2-40B4-BE49-F238E27FC236}">
                <a16:creationId xmlns:a16="http://schemas.microsoft.com/office/drawing/2014/main" id="{3C3BAD03-B5C1-CCE8-E3F7-14E8B1A01AF8}"/>
              </a:ext>
            </a:extLst>
          </p:cNvPr>
          <p:cNvSpPr txBox="1">
            <a:spLocks/>
          </p:cNvSpPr>
          <p:nvPr/>
        </p:nvSpPr>
        <p:spPr>
          <a:xfrm>
            <a:off x="2289518" y="3959715"/>
            <a:ext cx="7612961" cy="3241152"/>
          </a:xfrm>
          <a:prstGeom prst="rect">
            <a:avLst/>
          </a:prstGeom>
        </p:spPr>
        <p:txBody>
          <a:bodyPr spcFirstLastPara="1" vert="horz" lIns="121920" tIns="60960" rIns="121920" bIns="60960" rtlCol="0" anchor="t" anchorCtr="0">
            <a:normAutofit/>
          </a:bodyPr>
          <a:lstStyle>
            <a:lvl1pPr marL="228600" lvl="0"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1pPr>
            <a:lvl2pPr marL="685800" lvl="1"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2pPr>
            <a:lvl3pPr marL="1143000" lvl="2"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3pPr>
            <a:lvl4pPr marL="1600200" lvl="3"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4pPr>
            <a:lvl5pPr marL="2057400" lvl="4"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5pPr>
            <a:lvl6pPr marL="2514600" lvl="5"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6pPr>
            <a:lvl7pPr marL="2971800" lvl="6"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7pPr>
            <a:lvl8pPr marL="3429000" lvl="7"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8pPr>
            <a:lvl9pPr marL="3886200" lvl="8"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9pPr>
          </a:lstStyle>
          <a:p>
            <a:pPr marL="0" indent="0" algn="ctr">
              <a:lnSpc>
                <a:spcPct val="90000"/>
              </a:lnSpc>
              <a:spcBef>
                <a:spcPts val="1333"/>
              </a:spcBef>
              <a:buClr>
                <a:schemeClr val="accent1"/>
              </a:buClr>
              <a:buSzPct val="100000"/>
            </a:pPr>
            <a:r>
              <a:rPr lang="en-US" sz="2400" b="1" dirty="0">
                <a:solidFill>
                  <a:schemeClr val="tx1"/>
                </a:solidFill>
              </a:rPr>
              <a:t>Workflow</a:t>
            </a:r>
          </a:p>
          <a:p>
            <a:pPr marL="0" indent="0" algn="ctr">
              <a:lnSpc>
                <a:spcPct val="90000"/>
              </a:lnSpc>
              <a:spcBef>
                <a:spcPts val="1333"/>
              </a:spcBef>
              <a:buClr>
                <a:schemeClr val="accent1"/>
              </a:buClr>
              <a:buSzPct val="100000"/>
            </a:pPr>
            <a:r>
              <a:rPr lang="en-US" sz="2400" dirty="0">
                <a:solidFill>
                  <a:schemeClr val="tx1"/>
                </a:solidFill>
              </a:rPr>
              <a:t>Raw Data Processing</a:t>
            </a:r>
          </a:p>
          <a:p>
            <a:pPr marL="0" indent="0" algn="ctr">
              <a:lnSpc>
                <a:spcPct val="90000"/>
              </a:lnSpc>
              <a:spcBef>
                <a:spcPts val="1333"/>
              </a:spcBef>
              <a:buClr>
                <a:schemeClr val="accent1"/>
              </a:buClr>
              <a:buSzPct val="100000"/>
            </a:pPr>
            <a:r>
              <a:rPr lang="en-US" sz="2400" dirty="0">
                <a:solidFill>
                  <a:schemeClr val="tx1"/>
                </a:solidFill>
              </a:rPr>
              <a:t>Modeling + Results</a:t>
            </a:r>
          </a:p>
        </p:txBody>
      </p:sp>
    </p:spTree>
    <p:extLst>
      <p:ext uri="{BB962C8B-B14F-4D97-AF65-F5344CB8AC3E}">
        <p14:creationId xmlns:p14="http://schemas.microsoft.com/office/powerpoint/2010/main" val="105883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8F6D2C-1CED-0A5C-66A3-7CA12BF0232D}"/>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Raw Data processing Workflow</a:t>
            </a:r>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CE4FA610-2937-C039-A792-45570986D5A7}"/>
              </a:ext>
            </a:extLst>
          </p:cNvPr>
          <p:cNvPicPr>
            <a:picLocks noChangeAspect="1"/>
          </p:cNvPicPr>
          <p:nvPr/>
        </p:nvPicPr>
        <p:blipFill>
          <a:blip r:embed="rId3"/>
          <a:stretch>
            <a:fillRect/>
          </a:stretch>
        </p:blipFill>
        <p:spPr>
          <a:xfrm>
            <a:off x="4474932" y="748476"/>
            <a:ext cx="7012755" cy="5361048"/>
          </a:xfrm>
          <a:prstGeom prst="rect">
            <a:avLst/>
          </a:prstGeom>
        </p:spPr>
      </p:pic>
    </p:spTree>
    <p:extLst>
      <p:ext uri="{BB962C8B-B14F-4D97-AF65-F5344CB8AC3E}">
        <p14:creationId xmlns:p14="http://schemas.microsoft.com/office/powerpoint/2010/main" val="3186232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a:gradFill>
            <a:gsLst>
              <a:gs pos="16000">
                <a:srgbClr val="38BCC3"/>
              </a:gs>
              <a:gs pos="90000">
                <a:schemeClr val="bg2">
                  <a:lumMod val="90000"/>
                </a:schemeClr>
              </a:gs>
            </a:gsLst>
            <a:lin ang="12000000" scaled="0"/>
          </a:gradFill>
        </p:spPr>
      </p:pic>
      <p:pic>
        <p:nvPicPr>
          <p:cNvPr id="13" name="Imagen 12"/>
          <p:cNvPicPr>
            <a:picLocks noChangeAspect="1"/>
          </p:cNvPicPr>
          <p:nvPr/>
        </p:nvPicPr>
        <p:blipFill>
          <a:blip r:embed="rId3"/>
          <a:stretch>
            <a:fillRect/>
          </a:stretch>
        </p:blipFill>
        <p:spPr>
          <a:xfrm>
            <a:off x="1210056" y="0"/>
            <a:ext cx="9771888" cy="6858000"/>
          </a:xfrm>
          <a:prstGeom prst="rect">
            <a:avLst/>
          </a:prstGeom>
        </p:spPr>
      </p:pic>
      <p:sp>
        <p:nvSpPr>
          <p:cNvPr id="17" name="Google Shape;276;p38"/>
          <p:cNvSpPr txBox="1">
            <a:spLocks/>
          </p:cNvSpPr>
          <p:nvPr/>
        </p:nvSpPr>
        <p:spPr>
          <a:xfrm>
            <a:off x="462771" y="926472"/>
            <a:ext cx="11266457" cy="3138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ranklin Gothic Heavy" panose="020B0903020102020204" pitchFamily="34" charset="0"/>
              </a:rPr>
              <a:t>4. MATHERIALS AND METHODS</a:t>
            </a:r>
          </a:p>
        </p:txBody>
      </p:sp>
      <p:sp>
        <p:nvSpPr>
          <p:cNvPr id="6" name="Subtítulo 1">
            <a:extLst>
              <a:ext uri="{FF2B5EF4-FFF2-40B4-BE49-F238E27FC236}">
                <a16:creationId xmlns:a16="http://schemas.microsoft.com/office/drawing/2014/main" id="{3C3BAD03-B5C1-CCE8-E3F7-14E8B1A01AF8}"/>
              </a:ext>
            </a:extLst>
          </p:cNvPr>
          <p:cNvSpPr txBox="1">
            <a:spLocks/>
          </p:cNvSpPr>
          <p:nvPr/>
        </p:nvSpPr>
        <p:spPr>
          <a:xfrm>
            <a:off x="2289518" y="3959715"/>
            <a:ext cx="7612961" cy="3241152"/>
          </a:xfrm>
          <a:prstGeom prst="rect">
            <a:avLst/>
          </a:prstGeom>
        </p:spPr>
        <p:txBody>
          <a:bodyPr spcFirstLastPara="1" vert="horz" lIns="121920" tIns="60960" rIns="121920" bIns="60960" rtlCol="0" anchor="t" anchorCtr="0">
            <a:normAutofit/>
          </a:bodyPr>
          <a:lstStyle>
            <a:lvl1pPr marL="228600" lvl="0"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1pPr>
            <a:lvl2pPr marL="685800" lvl="1"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2pPr>
            <a:lvl3pPr marL="1143000" lvl="2"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3pPr>
            <a:lvl4pPr marL="1600200" lvl="3"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4pPr>
            <a:lvl5pPr marL="2057400" lvl="4"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5pPr>
            <a:lvl6pPr marL="2514600" lvl="5"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6pPr>
            <a:lvl7pPr marL="2971800" lvl="6"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7pPr>
            <a:lvl8pPr marL="3429000" lvl="7"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8pPr>
            <a:lvl9pPr marL="3886200" lvl="8"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9pPr>
          </a:lstStyle>
          <a:p>
            <a:pPr marL="0" indent="0" algn="ctr">
              <a:lnSpc>
                <a:spcPct val="90000"/>
              </a:lnSpc>
              <a:spcBef>
                <a:spcPts val="1333"/>
              </a:spcBef>
              <a:buClr>
                <a:schemeClr val="accent1"/>
              </a:buClr>
              <a:buSzPct val="100000"/>
            </a:pPr>
            <a:r>
              <a:rPr lang="en-US" sz="2400" dirty="0">
                <a:solidFill>
                  <a:schemeClr val="tx1"/>
                </a:solidFill>
              </a:rPr>
              <a:t>Workflow</a:t>
            </a:r>
          </a:p>
          <a:p>
            <a:pPr marL="0" indent="0" algn="ctr">
              <a:lnSpc>
                <a:spcPct val="90000"/>
              </a:lnSpc>
              <a:spcBef>
                <a:spcPts val="1333"/>
              </a:spcBef>
              <a:buClr>
                <a:schemeClr val="accent1"/>
              </a:buClr>
              <a:buSzPct val="100000"/>
            </a:pPr>
            <a:r>
              <a:rPr lang="en-US" sz="2400" b="1" dirty="0">
                <a:solidFill>
                  <a:schemeClr val="tx1"/>
                </a:solidFill>
              </a:rPr>
              <a:t>Raw Data Processing</a:t>
            </a:r>
          </a:p>
          <a:p>
            <a:pPr marL="0" indent="0" algn="ctr">
              <a:lnSpc>
                <a:spcPct val="90000"/>
              </a:lnSpc>
              <a:spcBef>
                <a:spcPts val="1333"/>
              </a:spcBef>
              <a:buClr>
                <a:schemeClr val="accent1"/>
              </a:buClr>
              <a:buSzPct val="100000"/>
            </a:pPr>
            <a:r>
              <a:rPr lang="en-US" sz="2400" dirty="0">
                <a:solidFill>
                  <a:schemeClr val="tx1"/>
                </a:solidFill>
              </a:rPr>
              <a:t>Modeling + Results</a:t>
            </a:r>
          </a:p>
        </p:txBody>
      </p:sp>
    </p:spTree>
    <p:extLst>
      <p:ext uri="{BB962C8B-B14F-4D97-AF65-F5344CB8AC3E}">
        <p14:creationId xmlns:p14="http://schemas.microsoft.com/office/powerpoint/2010/main" val="29024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D8F6D2C-1CED-0A5C-66A3-7CA12BF0232D}"/>
              </a:ext>
            </a:extLst>
          </p:cNvPr>
          <p:cNvSpPr>
            <a:spLocks noGrp="1"/>
          </p:cNvSpPr>
          <p:nvPr>
            <p:ph type="title"/>
          </p:nvPr>
        </p:nvSpPr>
        <p:spPr>
          <a:xfrm>
            <a:off x="1137034" y="609597"/>
            <a:ext cx="9392421" cy="1330841"/>
          </a:xfrm>
        </p:spPr>
        <p:txBody>
          <a:bodyPr vert="horz" lIns="91440" tIns="45720" rIns="91440" bIns="45720" rtlCol="0" anchor="ctr">
            <a:normAutofit/>
          </a:bodyPr>
          <a:lstStyle/>
          <a:p>
            <a:pPr>
              <a:spcBef>
                <a:spcPts val="0"/>
              </a:spcBef>
              <a:buClr>
                <a:schemeClr val="accent1"/>
              </a:buClr>
              <a:buSzPts val="4000"/>
            </a:pPr>
            <a:r>
              <a:rPr lang="en-US" sz="5400" dirty="0">
                <a:latin typeface="Franklin Gothic Heavy" panose="020B0903020102020204" pitchFamily="34" charset="0"/>
                <a:sym typeface="Bebas Neue"/>
              </a:rPr>
              <a:t>Raw Data Processing</a:t>
            </a:r>
          </a:p>
        </p:txBody>
      </p:sp>
      <p:sp>
        <p:nvSpPr>
          <p:cNvPr id="3" name="Marcador de contenido 2">
            <a:extLst>
              <a:ext uri="{FF2B5EF4-FFF2-40B4-BE49-F238E27FC236}">
                <a16:creationId xmlns:a16="http://schemas.microsoft.com/office/drawing/2014/main" id="{745FA218-EF3E-6A56-0C12-D7E1D640F02B}"/>
              </a:ext>
            </a:extLst>
          </p:cNvPr>
          <p:cNvSpPr>
            <a:spLocks noGrp="1"/>
          </p:cNvSpPr>
          <p:nvPr>
            <p:ph sz="half" idx="1"/>
          </p:nvPr>
        </p:nvSpPr>
        <p:spPr>
          <a:xfrm>
            <a:off x="983848" y="2198362"/>
            <a:ext cx="5112152" cy="4410782"/>
          </a:xfrm>
        </p:spPr>
        <p:txBody>
          <a:bodyPr vert="horz" lIns="91440" tIns="45720" rIns="91440" bIns="45720" rtlCol="0">
            <a:normAutofit lnSpcReduction="10000"/>
          </a:bodyPr>
          <a:lstStyle/>
          <a:p>
            <a:pPr algn="just"/>
            <a:r>
              <a:rPr lang="en-US" sz="2000" dirty="0"/>
              <a:t>Patient data was obtained from The Cancer Genome Atlas Program (TCGA)</a:t>
            </a:r>
          </a:p>
          <a:p>
            <a:pPr algn="just"/>
            <a:r>
              <a:rPr lang="en-US" sz="2000" dirty="0"/>
              <a:t>Samples were parsed to calculate the gene expression.</a:t>
            </a:r>
          </a:p>
          <a:p>
            <a:pPr algn="just"/>
            <a:r>
              <a:rPr lang="en-US" sz="2000" dirty="0"/>
              <a:t>As a result, we obtained these 4 raw data sets:</a:t>
            </a:r>
          </a:p>
          <a:p>
            <a:pPr lvl="1" algn="just"/>
            <a:r>
              <a:rPr lang="en-US" sz="2000" b="1" dirty="0" err="1"/>
              <a:t>TCGA_tpm</a:t>
            </a:r>
            <a:r>
              <a:rPr lang="en-US" sz="2000" b="1" dirty="0"/>
              <a:t>:</a:t>
            </a:r>
            <a:r>
              <a:rPr lang="en-US" sz="2000" dirty="0"/>
              <a:t> contains the expression of 199,169 isoforms (in transcripts per million).</a:t>
            </a:r>
          </a:p>
          <a:p>
            <a:pPr lvl="1" algn="just"/>
            <a:r>
              <a:rPr lang="en-US" sz="2000" b="1" dirty="0" err="1"/>
              <a:t>TCGA_tpm_gn</a:t>
            </a:r>
            <a:r>
              <a:rPr lang="en-US" sz="2000" b="1" dirty="0"/>
              <a:t>: </a:t>
            </a:r>
            <a:r>
              <a:rPr lang="en-US" sz="2000" dirty="0"/>
              <a:t>contains the expression of 60,554 genes in TPM.</a:t>
            </a:r>
          </a:p>
          <a:p>
            <a:pPr lvl="1" algn="just"/>
            <a:r>
              <a:rPr lang="en-US" sz="2000" b="1" dirty="0" err="1"/>
              <a:t>getBM</a:t>
            </a:r>
            <a:r>
              <a:rPr lang="en-US" sz="2000" b="1" dirty="0"/>
              <a:t>: </a:t>
            </a:r>
            <a:r>
              <a:rPr lang="en-US" sz="2000" dirty="0"/>
              <a:t>relates each of the isoforms with its respective transcript and biotype.</a:t>
            </a:r>
          </a:p>
          <a:p>
            <a:pPr lvl="1" algn="just"/>
            <a:r>
              <a:rPr lang="en-US" sz="2000" b="1" dirty="0"/>
              <a:t>Cond: </a:t>
            </a:r>
            <a:r>
              <a:rPr lang="en-US" sz="2000" dirty="0"/>
              <a:t>indicates the condition of the patient for each sample.</a:t>
            </a:r>
          </a:p>
        </p:txBody>
      </p:sp>
      <p:sp>
        <p:nvSpPr>
          <p:cNvPr id="44" name="Freeform: Shape 4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abla 4">
            <a:extLst>
              <a:ext uri="{FF2B5EF4-FFF2-40B4-BE49-F238E27FC236}">
                <a16:creationId xmlns:a16="http://schemas.microsoft.com/office/drawing/2014/main" id="{D9A4B2CC-6118-A29B-163B-B1AEC96BED43}"/>
              </a:ext>
            </a:extLst>
          </p:cNvPr>
          <p:cNvGraphicFramePr>
            <a:graphicFrameLocks noGrp="1"/>
          </p:cNvGraphicFramePr>
          <p:nvPr>
            <p:extLst>
              <p:ext uri="{D42A27DB-BD31-4B8C-83A1-F6EECF244321}">
                <p14:modId xmlns:p14="http://schemas.microsoft.com/office/powerpoint/2010/main" val="2172031208"/>
              </p:ext>
            </p:extLst>
          </p:nvPr>
        </p:nvGraphicFramePr>
        <p:xfrm>
          <a:off x="7318765" y="2203242"/>
          <a:ext cx="3919941" cy="2256675"/>
        </p:xfrm>
        <a:graphic>
          <a:graphicData uri="http://schemas.openxmlformats.org/drawingml/2006/table">
            <a:tbl>
              <a:tblPr firstRow="1" firstCol="1" bandRow="1">
                <a:tableStyleId>{3B4B98B0-60AC-42C2-AFA5-B58CD77FA1E5}</a:tableStyleId>
              </a:tblPr>
              <a:tblGrid>
                <a:gridCol w="2089871">
                  <a:extLst>
                    <a:ext uri="{9D8B030D-6E8A-4147-A177-3AD203B41FA5}">
                      <a16:colId xmlns:a16="http://schemas.microsoft.com/office/drawing/2014/main" val="2461125153"/>
                    </a:ext>
                  </a:extLst>
                </a:gridCol>
                <a:gridCol w="1830070">
                  <a:extLst>
                    <a:ext uri="{9D8B030D-6E8A-4147-A177-3AD203B41FA5}">
                      <a16:colId xmlns:a16="http://schemas.microsoft.com/office/drawing/2014/main" val="815627569"/>
                    </a:ext>
                  </a:extLst>
                </a:gridCol>
              </a:tblGrid>
              <a:tr h="535200">
                <a:tc>
                  <a:txBody>
                    <a:bodyPr/>
                    <a:lstStyle/>
                    <a:p>
                      <a:pPr algn="l" fontAlgn="base">
                        <a:lnSpc>
                          <a:spcPct val="107000"/>
                        </a:lnSpc>
                        <a:spcAft>
                          <a:spcPts val="800"/>
                        </a:spcAft>
                      </a:pPr>
                      <a:r>
                        <a:rPr lang="es-ES" sz="1600">
                          <a:effectLst/>
                        </a:rPr>
                        <a:t>Biotype</a:t>
                      </a:r>
                      <a:endParaRPr lang="it-IT" sz="18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tc>
                  <a:txBody>
                    <a:bodyPr/>
                    <a:lstStyle/>
                    <a:p>
                      <a:pPr algn="l" fontAlgn="base">
                        <a:lnSpc>
                          <a:spcPct val="107000"/>
                        </a:lnSpc>
                        <a:spcAft>
                          <a:spcPts val="800"/>
                        </a:spcAft>
                      </a:pPr>
                      <a:r>
                        <a:rPr lang="es-ES" sz="1600">
                          <a:effectLst/>
                        </a:rPr>
                        <a:t>Number of isoforms</a:t>
                      </a:r>
                      <a:endParaRPr lang="it-IT" sz="18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extLst>
                  <a:ext uri="{0D108BD9-81ED-4DB2-BD59-A6C34878D82A}">
                    <a16:rowId xmlns:a16="http://schemas.microsoft.com/office/drawing/2014/main" val="42486358"/>
                  </a:ext>
                </a:extLst>
              </a:tr>
              <a:tr h="277175">
                <a:tc>
                  <a:txBody>
                    <a:bodyPr/>
                    <a:lstStyle/>
                    <a:p>
                      <a:pPr algn="just" fontAlgn="base">
                        <a:lnSpc>
                          <a:spcPct val="107000"/>
                        </a:lnSpc>
                        <a:spcAft>
                          <a:spcPts val="800"/>
                        </a:spcAft>
                      </a:pPr>
                      <a:r>
                        <a:rPr lang="es-ES" sz="1600">
                          <a:effectLst/>
                        </a:rPr>
                        <a:t>Protein coding</a:t>
                      </a:r>
                      <a:endParaRPr lang="it-IT" sz="18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tc>
                  <a:txBody>
                    <a:bodyPr/>
                    <a:lstStyle/>
                    <a:p>
                      <a:pPr algn="just" fontAlgn="base">
                        <a:lnSpc>
                          <a:spcPct val="107000"/>
                        </a:lnSpc>
                        <a:spcAft>
                          <a:spcPts val="800"/>
                        </a:spcAft>
                      </a:pPr>
                      <a:r>
                        <a:rPr lang="es-ES" sz="1600">
                          <a:effectLst/>
                        </a:rPr>
                        <a:t>79,930</a:t>
                      </a:r>
                      <a:endParaRPr lang="it-IT" sz="18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extLst>
                  <a:ext uri="{0D108BD9-81ED-4DB2-BD59-A6C34878D82A}">
                    <a16:rowId xmlns:a16="http://schemas.microsoft.com/office/drawing/2014/main" val="2032244660"/>
                  </a:ext>
                </a:extLst>
              </a:tr>
              <a:tr h="354750">
                <a:tc>
                  <a:txBody>
                    <a:bodyPr/>
                    <a:lstStyle/>
                    <a:p>
                      <a:pPr algn="just" fontAlgn="base">
                        <a:lnSpc>
                          <a:spcPct val="107000"/>
                        </a:lnSpc>
                        <a:spcAft>
                          <a:spcPts val="800"/>
                        </a:spcAft>
                      </a:pPr>
                      <a:r>
                        <a:rPr lang="es-ES" sz="1600">
                          <a:effectLst/>
                        </a:rPr>
                        <a:t>Processed transcript</a:t>
                      </a:r>
                      <a:endParaRPr lang="it-IT" sz="18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tc>
                  <a:txBody>
                    <a:bodyPr/>
                    <a:lstStyle/>
                    <a:p>
                      <a:pPr algn="just" fontAlgn="base">
                        <a:lnSpc>
                          <a:spcPct val="107000"/>
                        </a:lnSpc>
                        <a:spcAft>
                          <a:spcPts val="800"/>
                        </a:spcAft>
                      </a:pPr>
                      <a:r>
                        <a:rPr lang="es-ES" sz="1600">
                          <a:effectLst/>
                        </a:rPr>
                        <a:t>26,977</a:t>
                      </a:r>
                      <a:endParaRPr lang="it-IT" sz="18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extLst>
                  <a:ext uri="{0D108BD9-81ED-4DB2-BD59-A6C34878D82A}">
                    <a16:rowId xmlns:a16="http://schemas.microsoft.com/office/drawing/2014/main" val="1887665695"/>
                  </a:ext>
                </a:extLst>
              </a:tr>
              <a:tr h="277175">
                <a:tc>
                  <a:txBody>
                    <a:bodyPr/>
                    <a:lstStyle/>
                    <a:p>
                      <a:pPr algn="just" fontAlgn="base">
                        <a:lnSpc>
                          <a:spcPct val="107000"/>
                        </a:lnSpc>
                        <a:spcAft>
                          <a:spcPts val="800"/>
                        </a:spcAft>
                      </a:pPr>
                      <a:r>
                        <a:rPr lang="es-ES" sz="1600">
                          <a:effectLst/>
                        </a:rPr>
                        <a:t>Retained intron</a:t>
                      </a:r>
                      <a:endParaRPr lang="it-IT" sz="18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tc>
                  <a:txBody>
                    <a:bodyPr/>
                    <a:lstStyle/>
                    <a:p>
                      <a:pPr algn="just" fontAlgn="base">
                        <a:lnSpc>
                          <a:spcPct val="107000"/>
                        </a:lnSpc>
                        <a:spcAft>
                          <a:spcPts val="800"/>
                        </a:spcAft>
                      </a:pPr>
                      <a:r>
                        <a:rPr lang="es-ES" sz="1600">
                          <a:effectLst/>
                        </a:rPr>
                        <a:t>26,704</a:t>
                      </a:r>
                      <a:endParaRPr lang="it-IT" sz="18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extLst>
                  <a:ext uri="{0D108BD9-81ED-4DB2-BD59-A6C34878D82A}">
                    <a16:rowId xmlns:a16="http://schemas.microsoft.com/office/drawing/2014/main" val="2844839520"/>
                  </a:ext>
                </a:extLst>
              </a:tr>
              <a:tr h="277175">
                <a:tc>
                  <a:txBody>
                    <a:bodyPr/>
                    <a:lstStyle/>
                    <a:p>
                      <a:pPr algn="just" fontAlgn="base">
                        <a:lnSpc>
                          <a:spcPct val="107000"/>
                        </a:lnSpc>
                        <a:spcAft>
                          <a:spcPts val="800"/>
                        </a:spcAft>
                      </a:pPr>
                      <a:r>
                        <a:rPr lang="es-ES" sz="1600">
                          <a:effectLst/>
                        </a:rPr>
                        <a:t>LincRNA</a:t>
                      </a:r>
                      <a:endParaRPr lang="it-IT" sz="18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tc>
                  <a:txBody>
                    <a:bodyPr/>
                    <a:lstStyle/>
                    <a:p>
                      <a:pPr algn="just" fontAlgn="base">
                        <a:lnSpc>
                          <a:spcPct val="107000"/>
                        </a:lnSpc>
                        <a:spcAft>
                          <a:spcPts val="800"/>
                        </a:spcAft>
                      </a:pPr>
                      <a:r>
                        <a:rPr lang="es-ES" sz="1600">
                          <a:effectLst/>
                        </a:rPr>
                        <a:t>13,481</a:t>
                      </a:r>
                      <a:endParaRPr lang="it-IT" sz="18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extLst>
                  <a:ext uri="{0D108BD9-81ED-4DB2-BD59-A6C34878D82A}">
                    <a16:rowId xmlns:a16="http://schemas.microsoft.com/office/drawing/2014/main" val="2024327769"/>
                  </a:ext>
                </a:extLst>
              </a:tr>
              <a:tr h="535200">
                <a:tc>
                  <a:txBody>
                    <a:bodyPr/>
                    <a:lstStyle/>
                    <a:p>
                      <a:pPr algn="just" fontAlgn="base">
                        <a:lnSpc>
                          <a:spcPct val="107000"/>
                        </a:lnSpc>
                        <a:spcAft>
                          <a:spcPts val="800"/>
                        </a:spcAft>
                      </a:pPr>
                      <a:r>
                        <a:rPr lang="es-ES" sz="1600">
                          <a:effectLst/>
                        </a:rPr>
                        <a:t>Nonsense mediated decay</a:t>
                      </a:r>
                      <a:endParaRPr lang="it-IT" sz="18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tc>
                  <a:txBody>
                    <a:bodyPr/>
                    <a:lstStyle/>
                    <a:p>
                      <a:pPr algn="just" fontAlgn="base">
                        <a:lnSpc>
                          <a:spcPct val="107000"/>
                        </a:lnSpc>
                        <a:spcAft>
                          <a:spcPts val="800"/>
                        </a:spcAft>
                      </a:pPr>
                      <a:r>
                        <a:rPr lang="es-ES" sz="1600">
                          <a:effectLst/>
                        </a:rPr>
                        <a:t>13,409</a:t>
                      </a:r>
                      <a:endParaRPr lang="it-IT" sz="18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172560" marR="172560" marT="0" marB="0"/>
                </a:tc>
                <a:extLst>
                  <a:ext uri="{0D108BD9-81ED-4DB2-BD59-A6C34878D82A}">
                    <a16:rowId xmlns:a16="http://schemas.microsoft.com/office/drawing/2014/main" val="875767292"/>
                  </a:ext>
                </a:extLst>
              </a:tr>
            </a:tbl>
          </a:graphicData>
        </a:graphic>
      </p:graphicFrame>
      <p:pic>
        <p:nvPicPr>
          <p:cNvPr id="6" name="Imagen 5">
            <a:extLst>
              <a:ext uri="{FF2B5EF4-FFF2-40B4-BE49-F238E27FC236}">
                <a16:creationId xmlns:a16="http://schemas.microsoft.com/office/drawing/2014/main" id="{92D045ED-1040-F44C-9E56-414EDE9292C8}"/>
              </a:ext>
            </a:extLst>
          </p:cNvPr>
          <p:cNvPicPr>
            <a:picLocks noChangeAspect="1"/>
          </p:cNvPicPr>
          <p:nvPr/>
        </p:nvPicPr>
        <p:blipFill>
          <a:blip r:embed="rId3"/>
          <a:stretch>
            <a:fillRect/>
          </a:stretch>
        </p:blipFill>
        <p:spPr>
          <a:xfrm>
            <a:off x="7079848" y="4828486"/>
            <a:ext cx="4397776" cy="1123004"/>
          </a:xfrm>
          <a:prstGeom prst="rect">
            <a:avLst/>
          </a:prstGeom>
        </p:spPr>
      </p:pic>
    </p:spTree>
    <p:extLst>
      <p:ext uri="{BB962C8B-B14F-4D97-AF65-F5344CB8AC3E}">
        <p14:creationId xmlns:p14="http://schemas.microsoft.com/office/powerpoint/2010/main" val="3471119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F6D2C-1CED-0A5C-66A3-7CA12BF0232D}"/>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4400" dirty="0">
                <a:latin typeface="Franklin Gothic Heavy" panose="020B0903020102020204" pitchFamily="34" charset="0"/>
                <a:sym typeface="Bebas Neue"/>
              </a:rPr>
              <a:t>Raw Data Processing</a:t>
            </a:r>
            <a:endParaRPr lang="en-US" u="sng" kern="1200" dirty="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745FA218-EF3E-6A56-0C12-D7E1D640F02B}"/>
              </a:ext>
            </a:extLst>
          </p:cNvPr>
          <p:cNvSpPr>
            <a:spLocks noGrp="1"/>
          </p:cNvSpPr>
          <p:nvPr>
            <p:ph sz="half" idx="1"/>
          </p:nvPr>
        </p:nvSpPr>
        <p:spPr>
          <a:xfrm>
            <a:off x="648931" y="2438400"/>
            <a:ext cx="3505494" cy="3785419"/>
          </a:xfrm>
        </p:spPr>
        <p:txBody>
          <a:bodyPr vert="horz" lIns="91440" tIns="45720" rIns="91440" bIns="45720" rtlCol="0">
            <a:normAutofit/>
          </a:bodyPr>
          <a:lstStyle/>
          <a:p>
            <a:pPr algn="just"/>
            <a:endParaRPr lang="en-US" sz="2000" dirty="0"/>
          </a:p>
          <a:p>
            <a:pPr algn="ctr"/>
            <a:r>
              <a:rPr lang="en-US" sz="2000" dirty="0"/>
              <a:t>For model development lung adenocarcinoma (LUAD) samples were used.</a:t>
            </a:r>
          </a:p>
          <a:p>
            <a:pPr algn="ctr"/>
            <a:endParaRPr lang="en-US" sz="2000" dirty="0"/>
          </a:p>
          <a:p>
            <a:pPr algn="ctr"/>
            <a:r>
              <a:rPr lang="en-US" sz="2000" dirty="0"/>
              <a:t>The final model was trained from the following adenocarcinoma samples: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a 4">
            <a:extLst>
              <a:ext uri="{FF2B5EF4-FFF2-40B4-BE49-F238E27FC236}">
                <a16:creationId xmlns:a16="http://schemas.microsoft.com/office/drawing/2014/main" id="{021A3BC6-29BA-CB06-64C5-CE8009518CC8}"/>
              </a:ext>
            </a:extLst>
          </p:cNvPr>
          <p:cNvGraphicFramePr>
            <a:graphicFrameLocks noGrp="1"/>
          </p:cNvGraphicFramePr>
          <p:nvPr>
            <p:extLst>
              <p:ext uri="{D42A27DB-BD31-4B8C-83A1-F6EECF244321}">
                <p14:modId xmlns:p14="http://schemas.microsoft.com/office/powerpoint/2010/main" val="2575305316"/>
              </p:ext>
            </p:extLst>
          </p:nvPr>
        </p:nvGraphicFramePr>
        <p:xfrm>
          <a:off x="5983950" y="807593"/>
          <a:ext cx="4863156" cy="5239574"/>
        </p:xfrm>
        <a:graphic>
          <a:graphicData uri="http://schemas.openxmlformats.org/drawingml/2006/table">
            <a:tbl>
              <a:tblPr firstRow="1" firstCol="1" bandRow="1"/>
              <a:tblGrid>
                <a:gridCol w="1490511">
                  <a:extLst>
                    <a:ext uri="{9D8B030D-6E8A-4147-A177-3AD203B41FA5}">
                      <a16:colId xmlns:a16="http://schemas.microsoft.com/office/drawing/2014/main" val="1232820200"/>
                    </a:ext>
                  </a:extLst>
                </a:gridCol>
                <a:gridCol w="1338993">
                  <a:extLst>
                    <a:ext uri="{9D8B030D-6E8A-4147-A177-3AD203B41FA5}">
                      <a16:colId xmlns:a16="http://schemas.microsoft.com/office/drawing/2014/main" val="4133413042"/>
                    </a:ext>
                  </a:extLst>
                </a:gridCol>
                <a:gridCol w="1475231">
                  <a:extLst>
                    <a:ext uri="{9D8B030D-6E8A-4147-A177-3AD203B41FA5}">
                      <a16:colId xmlns:a16="http://schemas.microsoft.com/office/drawing/2014/main" val="2008979343"/>
                    </a:ext>
                  </a:extLst>
                </a:gridCol>
                <a:gridCol w="558421">
                  <a:extLst>
                    <a:ext uri="{9D8B030D-6E8A-4147-A177-3AD203B41FA5}">
                      <a16:colId xmlns:a16="http://schemas.microsoft.com/office/drawing/2014/main" val="386034583"/>
                    </a:ext>
                  </a:extLst>
                </a:gridCol>
              </a:tblGrid>
              <a:tr h="228786">
                <a:tc>
                  <a:txBody>
                    <a:bodyPr/>
                    <a:lstStyle/>
                    <a:p>
                      <a:pPr algn="l" fontAlgn="t">
                        <a:lnSpc>
                          <a:spcPct val="107000"/>
                        </a:lnSpc>
                        <a:spcBef>
                          <a:spcPts val="0"/>
                        </a:spcBef>
                        <a:spcAft>
                          <a:spcPts val="800"/>
                        </a:spcAft>
                      </a:pPr>
                      <a:r>
                        <a:rPr lang="es-ES" sz="1100" b="1" i="0" u="none" strike="noStrike">
                          <a:effectLst/>
                          <a:latin typeface="Calibri" panose="020F0502020204030204" pitchFamily="34" charset="0"/>
                          <a:ea typeface="Calibri" panose="020F0502020204030204" pitchFamily="34" charset="0"/>
                          <a:cs typeface="Times New Roman" panose="02020603050405020304" pitchFamily="18" charset="0"/>
                        </a:rPr>
                        <a:t>Tissue</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1" i="0" u="none" strike="noStrike">
                          <a:effectLst/>
                          <a:latin typeface="Calibri" panose="020F0502020204030204" pitchFamily="34" charset="0"/>
                          <a:ea typeface="Calibri" panose="020F0502020204030204" pitchFamily="34" charset="0"/>
                          <a:cs typeface="Times New Roman" panose="02020603050405020304" pitchFamily="18" charset="0"/>
                        </a:rPr>
                        <a:t>Condition</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1" i="0" u="none" strike="noStrike">
                          <a:effectLst/>
                          <a:latin typeface="Calibri" panose="020F0502020204030204" pitchFamily="34" charset="0"/>
                          <a:ea typeface="Calibri" panose="020F0502020204030204" pitchFamily="34" charset="0"/>
                          <a:cs typeface="Times New Roman" panose="02020603050405020304" pitchFamily="18" charset="0"/>
                        </a:rPr>
                        <a:t>Number of samples</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1" i="0" u="none" strike="noStrike">
                          <a:effectLst/>
                          <a:latin typeface="Calibri" panose="020F0502020204030204" pitchFamily="34" charset="0"/>
                          <a:ea typeface="Calibri" panose="020F0502020204030204" pitchFamily="34" charset="0"/>
                          <a:cs typeface="Times New Roman" panose="02020603050405020304" pitchFamily="18" charset="0"/>
                        </a:rPr>
                        <a:t>Total</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379608391"/>
                  </a:ext>
                </a:extLst>
              </a:tr>
              <a:tr h="228786">
                <a:tc rowSpan="3">
                  <a:txBody>
                    <a:bodyPr/>
                    <a:lstStyle/>
                    <a:p>
                      <a:pPr algn="l" fontAlgn="t">
                        <a:lnSpc>
                          <a:spcPct val="107000"/>
                        </a:lnSpc>
                        <a:spcBef>
                          <a:spcPts val="0"/>
                        </a:spcBef>
                        <a:spcAft>
                          <a:spcPts val="800"/>
                        </a:spcAft>
                      </a:pPr>
                      <a:r>
                        <a:rPr lang="es-ES" sz="11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Lung Adenocarcinoma (LUAD)</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Tumor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516</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rowSpan="3">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s-ES" sz="2000" b="0" i="0" u="none" strike="noStrike">
                        <a:effectLst/>
                        <a:latin typeface="Arial" panose="020B0604020202020204" pitchFamily="34" charset="0"/>
                      </a:endParaRPr>
                    </a:p>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600</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942003313"/>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Normal</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59</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50098152"/>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Other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3938358744"/>
                  </a:ext>
                </a:extLst>
              </a:tr>
              <a:tr h="228786">
                <a:tc rowSpan="3">
                  <a:txBody>
                    <a:bodyPr/>
                    <a:lstStyle/>
                    <a:p>
                      <a:pPr algn="l" fontAlgn="t">
                        <a:lnSpc>
                          <a:spcPct val="107000"/>
                        </a:lnSpc>
                        <a:spcBef>
                          <a:spcPts val="0"/>
                        </a:spcBef>
                        <a:spcAft>
                          <a:spcPts val="800"/>
                        </a:spcAft>
                      </a:pPr>
                      <a:r>
                        <a:rPr lang="es-ES" sz="1100" b="1" i="0" u="none" strike="noStrike">
                          <a:effectLst/>
                          <a:latin typeface="Calibri" panose="020F0502020204030204" pitchFamily="34" charset="0"/>
                          <a:ea typeface="Calibri" panose="020F0502020204030204" pitchFamily="34" charset="0"/>
                          <a:cs typeface="Times New Roman" panose="02020603050405020304" pitchFamily="18" charset="0"/>
                        </a:rPr>
                        <a:t>Colon adenocarcinoma (COAD)</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Tumor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458</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s-ES" sz="2000" b="0" i="0" u="none" strike="noStrike">
                        <a:effectLst/>
                        <a:latin typeface="Arial" panose="020B0604020202020204" pitchFamily="34" charset="0"/>
                      </a:endParaRPr>
                    </a:p>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524</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60413374"/>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Normal</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3615026098"/>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Other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25</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77317580"/>
                  </a:ext>
                </a:extLst>
              </a:tr>
              <a:tr h="228786">
                <a:tc rowSpan="3">
                  <a:txBody>
                    <a:bodyPr/>
                    <a:lstStyle/>
                    <a:p>
                      <a:pPr algn="l" fontAlgn="t">
                        <a:lnSpc>
                          <a:spcPct val="107000"/>
                        </a:lnSpc>
                        <a:spcBef>
                          <a:spcPts val="0"/>
                        </a:spcBef>
                        <a:spcAft>
                          <a:spcPts val="800"/>
                        </a:spcAft>
                      </a:pPr>
                      <a:r>
                        <a:rPr lang="es-ES" sz="11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Pancreatic adenocarcinoma (PAAD)</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Tumor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178</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rowSpan="3">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s-ES" sz="2000" b="0" i="0" u="none" strike="noStrike">
                        <a:effectLst/>
                        <a:latin typeface="Arial" panose="020B0604020202020204" pitchFamily="34" charset="0"/>
                      </a:endParaRPr>
                    </a:p>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183</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023305182"/>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Normal</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4</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21017068"/>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Other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219426045"/>
                  </a:ext>
                </a:extLst>
              </a:tr>
              <a:tr h="228786">
                <a:tc rowSpan="3">
                  <a:txBody>
                    <a:bodyPr/>
                    <a:lstStyle/>
                    <a:p>
                      <a:pPr algn="l" fontAlgn="t">
                        <a:lnSpc>
                          <a:spcPct val="107000"/>
                        </a:lnSpc>
                        <a:spcBef>
                          <a:spcPts val="0"/>
                        </a:spcBef>
                        <a:spcAft>
                          <a:spcPts val="800"/>
                        </a:spcAft>
                      </a:pPr>
                      <a:r>
                        <a:rPr lang="es-ES" sz="1100" b="1" i="0" u="none" strike="noStrike">
                          <a:effectLst/>
                          <a:latin typeface="Calibri" panose="020F0502020204030204" pitchFamily="34" charset="0"/>
                          <a:ea typeface="Calibri" panose="020F0502020204030204" pitchFamily="34" charset="0"/>
                          <a:cs typeface="Times New Roman" panose="02020603050405020304" pitchFamily="18" charset="0"/>
                        </a:rPr>
                        <a:t>Prostate adenocarcinoma (PRAD)</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Tumor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497</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s-ES" sz="2000" b="0" i="0" u="none" strike="noStrike">
                        <a:effectLst/>
                        <a:latin typeface="Arial" panose="020B0604020202020204" pitchFamily="34" charset="0"/>
                      </a:endParaRPr>
                    </a:p>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554</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835056221"/>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Normal</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52</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226265504"/>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Other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5</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69934095"/>
                  </a:ext>
                </a:extLst>
              </a:tr>
              <a:tr h="228786">
                <a:tc rowSpan="3">
                  <a:txBody>
                    <a:bodyPr/>
                    <a:lstStyle/>
                    <a:p>
                      <a:pPr algn="l" fontAlgn="t">
                        <a:lnSpc>
                          <a:spcPct val="107000"/>
                        </a:lnSpc>
                        <a:spcBef>
                          <a:spcPts val="0"/>
                        </a:spcBef>
                        <a:spcAft>
                          <a:spcPts val="800"/>
                        </a:spcAft>
                      </a:pPr>
                      <a:r>
                        <a:rPr lang="es-ES" sz="11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Rectum adenocarcinoma (READ)</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Tumor</a:t>
                      </a:r>
                      <a:endParaRPr lang="es-ES" sz="2000" b="0" i="0" u="none" strike="noStrike" dirty="0">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166</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rowSpan="3">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s-ES" sz="2000" b="0" i="0" u="none" strike="noStrike">
                        <a:effectLst/>
                        <a:latin typeface="Arial" panose="020B0604020202020204" pitchFamily="34" charset="0"/>
                      </a:endParaRPr>
                    </a:p>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177</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332713910"/>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Normal</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10</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62990345"/>
                  </a:ext>
                </a:extLst>
              </a:tr>
              <a:tr h="228786">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Other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3750462772"/>
                  </a:ext>
                </a:extLst>
              </a:tr>
              <a:tr h="337553">
                <a:tc rowSpan="2">
                  <a:txBody>
                    <a:bodyPr/>
                    <a:lstStyle/>
                    <a:p>
                      <a:pPr algn="l" fontAlgn="t">
                        <a:lnSpc>
                          <a:spcPct val="107000"/>
                        </a:lnSpc>
                        <a:spcBef>
                          <a:spcPts val="0"/>
                        </a:spcBef>
                        <a:spcAft>
                          <a:spcPts val="800"/>
                        </a:spcAft>
                      </a:pPr>
                      <a:r>
                        <a:rPr lang="es-ES" sz="1100" b="1" i="0" u="none" strike="noStrike">
                          <a:effectLst/>
                          <a:latin typeface="Calibri" panose="020F0502020204030204" pitchFamily="34" charset="0"/>
                          <a:ea typeface="Calibri" panose="020F0502020204030204" pitchFamily="34" charset="0"/>
                          <a:cs typeface="Times New Roman" panose="02020603050405020304" pitchFamily="18" charset="0"/>
                        </a:rPr>
                        <a:t>Ovarian serous cystadenocarcinoma (OV) </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Tumor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422</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rowSpan="2">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430</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118845786"/>
                  </a:ext>
                </a:extLst>
              </a:tr>
              <a:tr h="337553">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Other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4099770330"/>
                  </a:ext>
                </a:extLst>
              </a:tr>
              <a:tr h="337553">
                <a:tc rowSpan="2">
                  <a:txBody>
                    <a:bodyPr/>
                    <a:lstStyle/>
                    <a:p>
                      <a:pPr algn="l" fontAlgn="t">
                        <a:lnSpc>
                          <a:spcPct val="107000"/>
                        </a:lnSpc>
                        <a:spcBef>
                          <a:spcPts val="0"/>
                        </a:spcBef>
                        <a:spcAft>
                          <a:spcPts val="800"/>
                        </a:spcAft>
                      </a:pPr>
                      <a:r>
                        <a:rPr lang="es-ES" sz="1100" b="1" i="0" u="none" strike="noStrike">
                          <a:effectLst/>
                          <a:latin typeface="Calibri" panose="020F0502020204030204" pitchFamily="34" charset="0"/>
                          <a:ea typeface="Calibri" panose="020F0502020204030204" pitchFamily="34" charset="0"/>
                          <a:cs typeface="Times New Roman" panose="02020603050405020304" pitchFamily="18" charset="0"/>
                        </a:rPr>
                        <a:t>Stomach adenocarcinoma (STAD)</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Tumor</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416</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rowSpan="2">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453</a:t>
                      </a:r>
                      <a:endParaRPr lang="es-ES" sz="2000" b="0" i="0" u="none" strike="noStrike">
                        <a:effectLst/>
                        <a:latin typeface="Arial" panose="020B0604020202020204" pitchFamily="34" charset="0"/>
                      </a:endParaRPr>
                    </a:p>
                  </a:txBody>
                  <a:tcPr marL="100016" marR="100016" marT="50008" marB="50008">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136764373"/>
                  </a:ext>
                </a:extLst>
              </a:tr>
              <a:tr h="337553">
                <a:tc vMerge="1">
                  <a:txBody>
                    <a:bodyPr/>
                    <a:lstStyle/>
                    <a:p>
                      <a:endParaRPr lang="en-US"/>
                    </a:p>
                  </a:txBody>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Normal</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gn="l" fontAlgn="t">
                        <a:lnSpc>
                          <a:spcPct val="107000"/>
                        </a:lnSpc>
                        <a:spcBef>
                          <a:spcPts val="0"/>
                        </a:spcBef>
                        <a:spcAft>
                          <a:spcPts val="800"/>
                        </a:spcAft>
                      </a:pPr>
                      <a:r>
                        <a:rPr lang="es-ES" sz="11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37</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3891202011"/>
                  </a:ext>
                </a:extLst>
              </a:tr>
              <a:tr h="228786">
                <a:tc>
                  <a:txBody>
                    <a:bodyPr/>
                    <a:lstStyle/>
                    <a:p>
                      <a:pPr algn="l" fontAlgn="t">
                        <a:lnSpc>
                          <a:spcPct val="107000"/>
                        </a:lnSpc>
                        <a:spcBef>
                          <a:spcPts val="0"/>
                        </a:spcBef>
                        <a:spcAft>
                          <a:spcPts val="800"/>
                        </a:spcAft>
                      </a:pPr>
                      <a:r>
                        <a:rPr lang="es-ES" sz="1100" b="1"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s-ES" sz="2000" b="0" i="0" u="none" strike="noStrike">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gn="l" fontAlgn="t">
                        <a:lnSpc>
                          <a:spcPct val="107000"/>
                        </a:lnSpc>
                        <a:spcBef>
                          <a:spcPts val="0"/>
                        </a:spcBef>
                        <a:spcAft>
                          <a:spcPts val="800"/>
                        </a:spcAft>
                      </a:pPr>
                      <a:r>
                        <a:rPr lang="es-ES" sz="1100" b="1" i="0" u="none" strike="noStrike" dirty="0">
                          <a:effectLst/>
                          <a:latin typeface="Calibri" panose="020F0502020204030204" pitchFamily="34" charset="0"/>
                          <a:ea typeface="Calibri" panose="020F0502020204030204" pitchFamily="34" charset="0"/>
                          <a:cs typeface="Times New Roman" panose="02020603050405020304" pitchFamily="18" charset="0"/>
                        </a:rPr>
                        <a:t>2921</a:t>
                      </a:r>
                      <a:endParaRPr lang="es-ES" sz="2000" b="0" i="0" u="none" strike="noStrike" dirty="0">
                        <a:effectLst/>
                        <a:latin typeface="Arial" panose="020B0604020202020204" pitchFamily="34" charset="0"/>
                      </a:endParaRPr>
                    </a:p>
                  </a:txBody>
                  <a:tcPr marL="75012" marR="75012" marT="10418"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831805008"/>
                  </a:ext>
                </a:extLst>
              </a:tr>
            </a:tbl>
          </a:graphicData>
        </a:graphic>
      </p:graphicFrame>
    </p:spTree>
    <p:extLst>
      <p:ext uri="{BB962C8B-B14F-4D97-AF65-F5344CB8AC3E}">
        <p14:creationId xmlns:p14="http://schemas.microsoft.com/office/powerpoint/2010/main" val="104610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F6D2C-1CED-0A5C-66A3-7CA12BF0232D}"/>
              </a:ext>
            </a:extLst>
          </p:cNvPr>
          <p:cNvSpPr>
            <a:spLocks noGrp="1"/>
          </p:cNvSpPr>
          <p:nvPr>
            <p:ph type="title"/>
          </p:nvPr>
        </p:nvSpPr>
        <p:spPr>
          <a:xfrm>
            <a:off x="1721036" y="1423932"/>
            <a:ext cx="4755872" cy="591734"/>
          </a:xfrm>
        </p:spPr>
        <p:txBody>
          <a:bodyPr vert="horz" lIns="91440" tIns="45720" rIns="91440" bIns="45720" rtlCol="0" anchor="ctr">
            <a:normAutofit fontScale="90000"/>
          </a:bodyPr>
          <a:lstStyle/>
          <a:p>
            <a:pPr algn="just"/>
            <a:r>
              <a:rPr lang="en-US" sz="2400" i="1" dirty="0"/>
              <a:t>Removing unique isoforms and creating the set with the gene expression of the SFs</a:t>
            </a:r>
            <a:endParaRPr lang="en-US" sz="3200" i="1" dirty="0"/>
          </a:p>
        </p:txBody>
      </p:sp>
      <p:sp>
        <p:nvSpPr>
          <p:cNvPr id="3" name="Marcador de contenido 2">
            <a:extLst>
              <a:ext uri="{FF2B5EF4-FFF2-40B4-BE49-F238E27FC236}">
                <a16:creationId xmlns:a16="http://schemas.microsoft.com/office/drawing/2014/main" id="{745FA218-EF3E-6A56-0C12-D7E1D640F02B}"/>
              </a:ext>
            </a:extLst>
          </p:cNvPr>
          <p:cNvSpPr>
            <a:spLocks noGrp="1"/>
          </p:cNvSpPr>
          <p:nvPr>
            <p:ph sz="half" idx="4294967295"/>
          </p:nvPr>
        </p:nvSpPr>
        <p:spPr>
          <a:xfrm>
            <a:off x="873646" y="3263141"/>
            <a:ext cx="5831953" cy="3914775"/>
          </a:xfrm>
        </p:spPr>
        <p:txBody>
          <a:bodyPr vert="horz" lIns="91440" tIns="45720" rIns="91440" bIns="45720" rtlCol="0">
            <a:normAutofit/>
          </a:bodyPr>
          <a:lstStyle/>
          <a:p>
            <a:pPr algn="just"/>
            <a:r>
              <a:rPr lang="en-US" sz="2400" dirty="0"/>
              <a:t>Genes that have only one isoform are not of interest since alternative splicing will not occur in these cases.</a:t>
            </a:r>
          </a:p>
          <a:p>
            <a:pPr marL="457200" lvl="1" indent="0" algn="just">
              <a:buNone/>
            </a:pPr>
            <a:endParaRPr lang="en-US" sz="2000" dirty="0"/>
          </a:p>
          <a:p>
            <a:pPr algn="just"/>
            <a:r>
              <a:rPr lang="en-US" sz="2400" dirty="0"/>
              <a:t>The dataset with the expression of the SFs was generated from a list of 1279 known SFs and the dataset with the expression of all genes.</a:t>
            </a:r>
          </a:p>
        </p:txBody>
      </p:sp>
      <p:pic>
        <p:nvPicPr>
          <p:cNvPr id="11" name="Imagen 10" descr="Interfaz de usuario gráfica, Texto, Aplicación, Chat o mensaje de texto&#10;&#10;Descripción generada automáticamente">
            <a:extLst>
              <a:ext uri="{FF2B5EF4-FFF2-40B4-BE49-F238E27FC236}">
                <a16:creationId xmlns:a16="http://schemas.microsoft.com/office/drawing/2014/main" id="{C8EC0EE3-E255-68A9-A7E8-FF237CCE2026}"/>
              </a:ext>
            </a:extLst>
          </p:cNvPr>
          <p:cNvPicPr>
            <a:picLocks noChangeAspect="1"/>
          </p:cNvPicPr>
          <p:nvPr/>
        </p:nvPicPr>
        <p:blipFill>
          <a:blip r:embed="rId3"/>
          <a:stretch>
            <a:fillRect/>
          </a:stretch>
        </p:blipFill>
        <p:spPr>
          <a:xfrm>
            <a:off x="7482147" y="4826035"/>
            <a:ext cx="3356472" cy="1440000"/>
          </a:xfrm>
          <a:prstGeom prst="rect">
            <a:avLst/>
          </a:prstGeom>
        </p:spPr>
      </p:pic>
      <p:sp>
        <p:nvSpPr>
          <p:cNvPr id="9" name="Título 1">
            <a:extLst>
              <a:ext uri="{FF2B5EF4-FFF2-40B4-BE49-F238E27FC236}">
                <a16:creationId xmlns:a16="http://schemas.microsoft.com/office/drawing/2014/main" id="{D0C5344B-81EE-D324-B5D9-B738757E7920}"/>
              </a:ext>
            </a:extLst>
          </p:cNvPr>
          <p:cNvSpPr txBox="1">
            <a:spLocks/>
          </p:cNvSpPr>
          <p:nvPr/>
        </p:nvSpPr>
        <p:spPr>
          <a:xfrm>
            <a:off x="711468" y="506005"/>
            <a:ext cx="5102351"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800" dirty="0"/>
            </a:br>
            <a:endParaRPr lang="en-US" sz="2800" i="1" dirty="0"/>
          </a:p>
        </p:txBody>
      </p:sp>
      <p:pic>
        <p:nvPicPr>
          <p:cNvPr id="6" name="Imagen 5">
            <a:extLst>
              <a:ext uri="{FF2B5EF4-FFF2-40B4-BE49-F238E27FC236}">
                <a16:creationId xmlns:a16="http://schemas.microsoft.com/office/drawing/2014/main" id="{C5806993-735D-88B6-3659-0B63CADDE8FB}"/>
              </a:ext>
            </a:extLst>
          </p:cNvPr>
          <p:cNvPicPr>
            <a:picLocks noChangeAspect="1"/>
          </p:cNvPicPr>
          <p:nvPr/>
        </p:nvPicPr>
        <p:blipFill>
          <a:blip r:embed="rId4"/>
          <a:stretch>
            <a:fillRect/>
          </a:stretch>
        </p:blipFill>
        <p:spPr>
          <a:xfrm>
            <a:off x="7504070" y="2059985"/>
            <a:ext cx="2676525" cy="2057400"/>
          </a:xfrm>
          <a:prstGeom prst="rect">
            <a:avLst/>
          </a:prstGeom>
        </p:spPr>
      </p:pic>
      <p:sp>
        <p:nvSpPr>
          <p:cNvPr id="12" name="Título 1">
            <a:extLst>
              <a:ext uri="{FF2B5EF4-FFF2-40B4-BE49-F238E27FC236}">
                <a16:creationId xmlns:a16="http://schemas.microsoft.com/office/drawing/2014/main" id="{A92626E8-E220-42E1-7BAA-2702733A0443}"/>
              </a:ext>
            </a:extLst>
          </p:cNvPr>
          <p:cNvSpPr txBox="1">
            <a:spLocks/>
          </p:cNvSpPr>
          <p:nvPr/>
        </p:nvSpPr>
        <p:spPr>
          <a:xfrm>
            <a:off x="711468" y="288389"/>
            <a:ext cx="6428529" cy="1431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Franklin Gothic Heavy" panose="020B0903020102020204" pitchFamily="34" charset="0"/>
                <a:sym typeface="Bebas Neue"/>
              </a:rPr>
              <a:t>Raw Data Processing</a:t>
            </a:r>
            <a:endParaRPr lang="en-US" sz="4000" u="sng" dirty="0"/>
          </a:p>
        </p:txBody>
      </p:sp>
      <p:sp>
        <p:nvSpPr>
          <p:cNvPr id="4" name="CuadroTexto 3">
            <a:extLst>
              <a:ext uri="{FF2B5EF4-FFF2-40B4-BE49-F238E27FC236}">
                <a16:creationId xmlns:a16="http://schemas.microsoft.com/office/drawing/2014/main" id="{FE534D09-00EC-4E50-CAE5-6C86D64FD32F}"/>
              </a:ext>
            </a:extLst>
          </p:cNvPr>
          <p:cNvSpPr txBox="1"/>
          <p:nvPr/>
        </p:nvSpPr>
        <p:spPr>
          <a:xfrm>
            <a:off x="9511348" y="3143299"/>
            <a:ext cx="1369835" cy="338554"/>
          </a:xfrm>
          <a:prstGeom prst="rect">
            <a:avLst/>
          </a:prstGeom>
          <a:noFill/>
        </p:spPr>
        <p:txBody>
          <a:bodyPr wrap="square" rtlCol="0">
            <a:spAutoFit/>
          </a:bodyPr>
          <a:lstStyle/>
          <a:p>
            <a:r>
              <a:rPr lang="es-ES" sz="1600" dirty="0"/>
              <a:t>36,740</a:t>
            </a:r>
          </a:p>
        </p:txBody>
      </p:sp>
      <p:sp>
        <p:nvSpPr>
          <p:cNvPr id="13" name="CuadroTexto 12">
            <a:extLst>
              <a:ext uri="{FF2B5EF4-FFF2-40B4-BE49-F238E27FC236}">
                <a16:creationId xmlns:a16="http://schemas.microsoft.com/office/drawing/2014/main" id="{5263A91D-D4A2-75EC-1562-513B9A0EC6EE}"/>
              </a:ext>
            </a:extLst>
          </p:cNvPr>
          <p:cNvSpPr txBox="1"/>
          <p:nvPr/>
        </p:nvSpPr>
        <p:spPr>
          <a:xfrm>
            <a:off x="10196266" y="3734582"/>
            <a:ext cx="1369835" cy="338554"/>
          </a:xfrm>
          <a:prstGeom prst="rect">
            <a:avLst/>
          </a:prstGeom>
          <a:noFill/>
        </p:spPr>
        <p:txBody>
          <a:bodyPr wrap="square" rtlCol="0">
            <a:spAutoFit/>
          </a:bodyPr>
          <a:lstStyle/>
          <a:p>
            <a:r>
              <a:rPr lang="es-ES" sz="1600" dirty="0"/>
              <a:t>162,420</a:t>
            </a:r>
          </a:p>
        </p:txBody>
      </p:sp>
      <p:sp>
        <p:nvSpPr>
          <p:cNvPr id="5" name="CuadroTexto 4">
            <a:extLst>
              <a:ext uri="{FF2B5EF4-FFF2-40B4-BE49-F238E27FC236}">
                <a16:creationId xmlns:a16="http://schemas.microsoft.com/office/drawing/2014/main" id="{8340CCA8-B944-E960-1813-25BCB8B3D6BC}"/>
              </a:ext>
            </a:extLst>
          </p:cNvPr>
          <p:cNvSpPr txBox="1"/>
          <p:nvPr/>
        </p:nvSpPr>
        <p:spPr>
          <a:xfrm>
            <a:off x="9700592" y="2544417"/>
            <a:ext cx="1091317" cy="338554"/>
          </a:xfrm>
          <a:prstGeom prst="rect">
            <a:avLst/>
          </a:prstGeom>
          <a:noFill/>
        </p:spPr>
        <p:txBody>
          <a:bodyPr wrap="square" rtlCol="0">
            <a:spAutoFit/>
          </a:bodyPr>
          <a:lstStyle/>
          <a:p>
            <a:r>
              <a:rPr lang="en-US" sz="1600" dirty="0"/>
              <a:t>199,169</a:t>
            </a:r>
            <a:endParaRPr lang="es-ES" sz="1600" dirty="0"/>
          </a:p>
        </p:txBody>
      </p:sp>
    </p:spTree>
    <p:extLst>
      <p:ext uri="{BB962C8B-B14F-4D97-AF65-F5344CB8AC3E}">
        <p14:creationId xmlns:p14="http://schemas.microsoft.com/office/powerpoint/2010/main" val="139293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5FA218-EF3E-6A56-0C12-D7E1D640F02B}"/>
              </a:ext>
            </a:extLst>
          </p:cNvPr>
          <p:cNvSpPr>
            <a:spLocks noGrp="1"/>
          </p:cNvSpPr>
          <p:nvPr>
            <p:ph sz="half" idx="4294967295"/>
          </p:nvPr>
        </p:nvSpPr>
        <p:spPr>
          <a:xfrm>
            <a:off x="2168463" y="2553394"/>
            <a:ext cx="4836845" cy="1633537"/>
          </a:xfrm>
        </p:spPr>
        <p:txBody>
          <a:bodyPr vert="horz" lIns="91440" tIns="45720" rIns="91440" bIns="45720" rtlCol="0">
            <a:normAutofit/>
          </a:bodyPr>
          <a:lstStyle/>
          <a:p>
            <a:pPr algn="just"/>
            <a:r>
              <a:rPr lang="en-US" sz="2000" dirty="0"/>
              <a:t>Due to the large differences in the expression levels of the isoforms and the presence of outliers.</a:t>
            </a:r>
          </a:p>
        </p:txBody>
      </p:sp>
      <p:pic>
        <p:nvPicPr>
          <p:cNvPr id="12" name="Imagen 11" descr="Gráfico, Gráfico de barras, Histograma&#10;&#10;Descripción generada automáticamente">
            <a:extLst>
              <a:ext uri="{FF2B5EF4-FFF2-40B4-BE49-F238E27FC236}">
                <a16:creationId xmlns:a16="http://schemas.microsoft.com/office/drawing/2014/main" id="{7FF11406-CA46-B4B9-1A70-077559ECF3B2}"/>
              </a:ext>
            </a:extLst>
          </p:cNvPr>
          <p:cNvPicPr>
            <a:picLocks noChangeAspect="1"/>
          </p:cNvPicPr>
          <p:nvPr/>
        </p:nvPicPr>
        <p:blipFill rotWithShape="1">
          <a:blip r:embed="rId3">
            <a:extLst>
              <a:ext uri="{28A0092B-C50C-407E-A947-70E740481C1C}">
                <a14:useLocalDpi xmlns:a14="http://schemas.microsoft.com/office/drawing/2010/main" val="0"/>
              </a:ext>
            </a:extLst>
          </a:blip>
          <a:srcRect l="317" t="7313" r="-476" b="5088"/>
          <a:stretch/>
        </p:blipFill>
        <p:spPr bwMode="auto">
          <a:xfrm>
            <a:off x="1907076" y="4170391"/>
            <a:ext cx="2679810" cy="2340000"/>
          </a:xfrm>
          <a:prstGeom prst="rect">
            <a:avLst/>
          </a:prstGeom>
          <a:noFill/>
          <a:ln>
            <a:noFill/>
          </a:ln>
          <a:extLst>
            <a:ext uri="{53640926-AAD7-44D8-BBD7-CCE9431645EC}">
              <a14:shadowObscured xmlns:a14="http://schemas.microsoft.com/office/drawing/2010/main"/>
            </a:ext>
          </a:extLst>
        </p:spPr>
      </p:pic>
      <p:pic>
        <p:nvPicPr>
          <p:cNvPr id="13" name="Imagen 12" descr="Gráfico, Histograma&#10;&#10;Descripción generada automáticamente">
            <a:extLst>
              <a:ext uri="{FF2B5EF4-FFF2-40B4-BE49-F238E27FC236}">
                <a16:creationId xmlns:a16="http://schemas.microsoft.com/office/drawing/2014/main" id="{79BEDF84-D991-D475-58CB-89DD69FBB137}"/>
              </a:ext>
            </a:extLst>
          </p:cNvPr>
          <p:cNvPicPr>
            <a:picLocks noChangeAspect="1"/>
          </p:cNvPicPr>
          <p:nvPr/>
        </p:nvPicPr>
        <p:blipFill rotWithShape="1">
          <a:blip r:embed="rId4">
            <a:extLst>
              <a:ext uri="{28A0092B-C50C-407E-A947-70E740481C1C}">
                <a14:useLocalDpi xmlns:a14="http://schemas.microsoft.com/office/drawing/2010/main" val="0"/>
              </a:ext>
            </a:extLst>
          </a:blip>
          <a:srcRect t="7473" r="-476" b="4770"/>
          <a:stretch/>
        </p:blipFill>
        <p:spPr bwMode="auto">
          <a:xfrm>
            <a:off x="4751449" y="4181268"/>
            <a:ext cx="2683696" cy="234000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9F5C473-009D-7733-0AF1-8CB2C64AA40A}"/>
                  </a:ext>
                </a:extLst>
              </p:cNvPr>
              <p:cNvSpPr txBox="1"/>
              <p:nvPr/>
            </p:nvSpPr>
            <p:spPr>
              <a:xfrm>
                <a:off x="2913945" y="3586549"/>
                <a:ext cx="31623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800" i="1" smtClean="0">
                              <a:solidFill>
                                <a:srgbClr val="222222"/>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s-ES" sz="1800" i="1">
                              <a:solidFill>
                                <a:srgbClr val="222222"/>
                              </a:solidFill>
                              <a:effectLst/>
                              <a:latin typeface="Cambria Math" panose="02040503050406030204" pitchFamily="18" charset="0"/>
                              <a:ea typeface="Times New Roman" panose="02020603050405020304" pitchFamily="18" charset="0"/>
                              <a:cs typeface="Arial" panose="020B0604020202020204" pitchFamily="34" charset="0"/>
                            </a:rPr>
                            <m:t>𝑧</m:t>
                          </m:r>
                        </m:e>
                      </m:acc>
                      <m:r>
                        <a:rPr lang="es-ES" sz="1800" i="1">
                          <a:solidFill>
                            <a:srgbClr val="222222"/>
                          </a:solidFill>
                          <a:effectLst/>
                          <a:latin typeface="Cambria Math" panose="02040503050406030204" pitchFamily="18" charset="0"/>
                          <a:ea typeface="Times New Roman" panose="02020603050405020304" pitchFamily="18" charset="0"/>
                          <a:cs typeface="Arial" panose="020B0604020202020204" pitchFamily="34" charset="0"/>
                        </a:rPr>
                        <m:t> = </m:t>
                      </m:r>
                      <m:r>
                        <a:rPr lang="es-ES" sz="1800" i="1">
                          <a:solidFill>
                            <a:srgbClr val="222222"/>
                          </a:solidFill>
                          <a:effectLst/>
                          <a:latin typeface="Cambria Math" panose="02040503050406030204" pitchFamily="18" charset="0"/>
                          <a:ea typeface="Times New Roman" panose="02020603050405020304" pitchFamily="18" charset="0"/>
                          <a:cs typeface="Arial" panose="020B0604020202020204" pitchFamily="34" charset="0"/>
                        </a:rPr>
                        <m:t>𝑙𝑜𝑔</m:t>
                      </m:r>
                      <m:r>
                        <a:rPr lang="es-ES" sz="1800" i="1">
                          <a:solidFill>
                            <a:srgbClr val="222222"/>
                          </a:solidFill>
                          <a:effectLst/>
                          <a:latin typeface="Cambria Math" panose="02040503050406030204" pitchFamily="18" charset="0"/>
                          <a:ea typeface="Times New Roman" panose="02020603050405020304" pitchFamily="18" charset="0"/>
                          <a:cs typeface="Arial" panose="020B0604020202020204" pitchFamily="34" charset="0"/>
                        </a:rPr>
                        <m:t>2(</m:t>
                      </m:r>
                      <m:acc>
                        <m:accPr>
                          <m:chr m:val="⃗"/>
                          <m:ctrlPr>
                            <a:rPr lang="it-IT" sz="1800" i="1">
                              <a:solidFill>
                                <a:srgbClr val="222222"/>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s-ES" sz="1800" i="1">
                              <a:solidFill>
                                <a:srgbClr val="222222"/>
                              </a:solidFill>
                              <a:effectLst/>
                              <a:latin typeface="Cambria Math" panose="02040503050406030204" pitchFamily="18" charset="0"/>
                              <a:ea typeface="Times New Roman" panose="02020603050405020304" pitchFamily="18" charset="0"/>
                              <a:cs typeface="Arial" panose="020B0604020202020204" pitchFamily="34" charset="0"/>
                            </a:rPr>
                            <m:t>𝑥</m:t>
                          </m:r>
                        </m:e>
                      </m:acc>
                      <m:r>
                        <a:rPr lang="es-ES" sz="1800" i="1">
                          <a:solidFill>
                            <a:srgbClr val="222222"/>
                          </a:solidFill>
                          <a:effectLst/>
                          <a:latin typeface="Cambria Math" panose="02040503050406030204" pitchFamily="18" charset="0"/>
                          <a:ea typeface="Times New Roman" panose="02020603050405020304" pitchFamily="18" charset="0"/>
                          <a:cs typeface="Arial" panose="020B0604020202020204" pitchFamily="34" charset="0"/>
                        </a:rPr>
                        <m:t>+1)</m:t>
                      </m:r>
                    </m:oMath>
                  </m:oMathPara>
                </a14:m>
                <a:endParaRPr lang="it-IT" sz="1800" dirty="0">
                  <a:effectLst/>
                  <a:latin typeface="Times New Roman" panose="02020603050405020304" pitchFamily="18" charset="0"/>
                  <a:ea typeface="Times New Roman" panose="02020603050405020304" pitchFamily="18" charset="0"/>
                </a:endParaRPr>
              </a:p>
              <a:p>
                <a:endParaRPr lang="en-US" dirty="0"/>
              </a:p>
            </p:txBody>
          </p:sp>
        </mc:Choice>
        <mc:Fallback xmlns="">
          <p:sp>
            <p:nvSpPr>
              <p:cNvPr id="6" name="CuadroTexto 5">
                <a:extLst>
                  <a:ext uri="{FF2B5EF4-FFF2-40B4-BE49-F238E27FC236}">
                    <a16:creationId xmlns:a16="http://schemas.microsoft.com/office/drawing/2014/main" id="{B9F5C473-009D-7733-0AF1-8CB2C64AA40A}"/>
                  </a:ext>
                </a:extLst>
              </p:cNvPr>
              <p:cNvSpPr txBox="1">
                <a:spLocks noRot="1" noChangeAspect="1" noMove="1" noResize="1" noEditPoints="1" noAdjustHandles="1" noChangeArrowheads="1" noChangeShapeType="1" noTextEdit="1"/>
              </p:cNvSpPr>
              <p:nvPr/>
            </p:nvSpPr>
            <p:spPr>
              <a:xfrm>
                <a:off x="2913945" y="3586549"/>
                <a:ext cx="3162300" cy="646331"/>
              </a:xfrm>
              <a:prstGeom prst="rect">
                <a:avLst/>
              </a:prstGeom>
              <a:blipFill>
                <a:blip r:embed="rId5"/>
                <a:stretch>
                  <a:fillRect t="-12264"/>
                </a:stretch>
              </a:blipFill>
            </p:spPr>
            <p:txBody>
              <a:bodyPr/>
              <a:lstStyle/>
              <a:p>
                <a:r>
                  <a:rPr lang="es-ES">
                    <a:noFill/>
                  </a:rPr>
                  <a:t> </a:t>
                </a:r>
              </a:p>
            </p:txBody>
          </p:sp>
        </mc:Fallback>
      </mc:AlternateContent>
      <p:sp>
        <p:nvSpPr>
          <p:cNvPr id="15" name="CuadroTexto 14">
            <a:extLst>
              <a:ext uri="{FF2B5EF4-FFF2-40B4-BE49-F238E27FC236}">
                <a16:creationId xmlns:a16="http://schemas.microsoft.com/office/drawing/2014/main" id="{0F7546F2-4F6B-11B1-1714-085E9A2C582C}"/>
              </a:ext>
            </a:extLst>
          </p:cNvPr>
          <p:cNvSpPr txBox="1"/>
          <p:nvPr/>
        </p:nvSpPr>
        <p:spPr>
          <a:xfrm>
            <a:off x="7435145" y="2496383"/>
            <a:ext cx="4391894" cy="951030"/>
          </a:xfrm>
          <a:prstGeom prst="rect">
            <a:avLst/>
          </a:prstGeom>
          <a:noFill/>
        </p:spPr>
        <p:txBody>
          <a:bodyPr wrap="square" rtlCol="0">
            <a:spAutoFit/>
          </a:bodyPr>
          <a:lstStyle/>
          <a:p>
            <a:pPr marL="228600" indent="-228600" algn="just">
              <a:lnSpc>
                <a:spcPct val="90000"/>
              </a:lnSpc>
              <a:spcBef>
                <a:spcPts val="1000"/>
              </a:spcBef>
              <a:buFont typeface="Arial" panose="020B0604020202020204" pitchFamily="34" charset="0"/>
              <a:buChar char="•"/>
            </a:pPr>
            <a:r>
              <a:rPr lang="en-US" sz="2000" dirty="0"/>
              <a:t>A new dataset was generated with the expression of the transcripts after applying the transformation.</a:t>
            </a:r>
            <a:endParaRPr lang="en-US" sz="2200" dirty="0"/>
          </a:p>
        </p:txBody>
      </p:sp>
      <p:pic>
        <p:nvPicPr>
          <p:cNvPr id="19" name="Imagen 18">
            <a:extLst>
              <a:ext uri="{FF2B5EF4-FFF2-40B4-BE49-F238E27FC236}">
                <a16:creationId xmlns:a16="http://schemas.microsoft.com/office/drawing/2014/main" id="{A5FC06D5-1A27-7F15-63B3-CB93D6A2925C}"/>
              </a:ext>
            </a:extLst>
          </p:cNvPr>
          <p:cNvPicPr>
            <a:picLocks noChangeAspect="1"/>
          </p:cNvPicPr>
          <p:nvPr/>
        </p:nvPicPr>
        <p:blipFill>
          <a:blip r:embed="rId6"/>
          <a:stretch>
            <a:fillRect/>
          </a:stretch>
        </p:blipFill>
        <p:spPr>
          <a:xfrm>
            <a:off x="8296787" y="3746863"/>
            <a:ext cx="2969227" cy="2763528"/>
          </a:xfrm>
          <a:prstGeom prst="rect">
            <a:avLst/>
          </a:prstGeom>
        </p:spPr>
      </p:pic>
      <p:sp>
        <p:nvSpPr>
          <p:cNvPr id="10" name="Título 1">
            <a:extLst>
              <a:ext uri="{FF2B5EF4-FFF2-40B4-BE49-F238E27FC236}">
                <a16:creationId xmlns:a16="http://schemas.microsoft.com/office/drawing/2014/main" id="{4B7B5962-BCA5-838B-5A92-6BBA94A8261B}"/>
              </a:ext>
            </a:extLst>
          </p:cNvPr>
          <p:cNvSpPr txBox="1">
            <a:spLocks/>
          </p:cNvSpPr>
          <p:nvPr/>
        </p:nvSpPr>
        <p:spPr>
          <a:xfrm>
            <a:off x="615696" y="221476"/>
            <a:ext cx="6428529" cy="1431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Franklin Gothic Heavy" panose="020B0903020102020204" pitchFamily="34" charset="0"/>
                <a:sym typeface="Bebas Neue"/>
              </a:rPr>
              <a:t>Raw Data Processing</a:t>
            </a:r>
            <a:endParaRPr lang="en-US" sz="4000" u="sng" dirty="0"/>
          </a:p>
        </p:txBody>
      </p:sp>
      <p:sp>
        <p:nvSpPr>
          <p:cNvPr id="11" name="Título 1">
            <a:extLst>
              <a:ext uri="{FF2B5EF4-FFF2-40B4-BE49-F238E27FC236}">
                <a16:creationId xmlns:a16="http://schemas.microsoft.com/office/drawing/2014/main" id="{33865B87-5F64-A3BF-DC94-FAE6549E82A9}"/>
              </a:ext>
            </a:extLst>
          </p:cNvPr>
          <p:cNvSpPr>
            <a:spLocks noGrp="1"/>
          </p:cNvSpPr>
          <p:nvPr>
            <p:ph type="title"/>
          </p:nvPr>
        </p:nvSpPr>
        <p:spPr>
          <a:xfrm>
            <a:off x="1866545" y="1225253"/>
            <a:ext cx="9709759" cy="1154716"/>
          </a:xfrm>
        </p:spPr>
        <p:txBody>
          <a:bodyPr vert="horz" lIns="91440" tIns="45720" rIns="91440" bIns="45720" rtlCol="0" anchor="ctr">
            <a:normAutofit/>
          </a:bodyPr>
          <a:lstStyle/>
          <a:p>
            <a:pPr algn="just"/>
            <a:r>
              <a:rPr lang="en-US" sz="2400" i="1" dirty="0"/>
              <a:t>LOGARITHMIC TRANSFORMATION OF THE TRANSCRIPT EXPRESSION  AND CREATE  THE  SET WITH THE  GENE EXPRESSION FOR EACH ISOFORM</a:t>
            </a:r>
            <a:endParaRPr lang="en-US" sz="3200" i="1" dirty="0"/>
          </a:p>
        </p:txBody>
      </p:sp>
    </p:spTree>
    <p:extLst>
      <p:ext uri="{BB962C8B-B14F-4D97-AF65-F5344CB8AC3E}">
        <p14:creationId xmlns:p14="http://schemas.microsoft.com/office/powerpoint/2010/main" val="52583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F6D2C-1CED-0A5C-66A3-7CA12BF0232D}"/>
              </a:ext>
            </a:extLst>
          </p:cNvPr>
          <p:cNvSpPr>
            <a:spLocks noGrp="1"/>
          </p:cNvSpPr>
          <p:nvPr>
            <p:ph type="title"/>
          </p:nvPr>
        </p:nvSpPr>
        <p:spPr>
          <a:xfrm>
            <a:off x="2022757" y="1736381"/>
            <a:ext cx="4431051" cy="1066190"/>
          </a:xfrm>
        </p:spPr>
        <p:txBody>
          <a:bodyPr vert="horz" lIns="91440" tIns="45720" rIns="91440" bIns="45720" rtlCol="0" anchor="ctr">
            <a:normAutofit fontScale="90000"/>
          </a:bodyPr>
          <a:lstStyle/>
          <a:p>
            <a:r>
              <a:rPr lang="en-US" sz="2600" i="1" dirty="0"/>
              <a:t>Select cancer related genes and filter the set of transcripts.</a:t>
            </a:r>
            <a:br>
              <a:rPr lang="en-US" sz="2400" i="1" dirty="0"/>
            </a:br>
            <a:endParaRPr lang="en-US" sz="3200" i="1" dirty="0"/>
          </a:p>
        </p:txBody>
      </p:sp>
      <p:sp>
        <p:nvSpPr>
          <p:cNvPr id="3" name="Marcador de contenido 2">
            <a:extLst>
              <a:ext uri="{FF2B5EF4-FFF2-40B4-BE49-F238E27FC236}">
                <a16:creationId xmlns:a16="http://schemas.microsoft.com/office/drawing/2014/main" id="{745FA218-EF3E-6A56-0C12-D7E1D640F02B}"/>
              </a:ext>
            </a:extLst>
          </p:cNvPr>
          <p:cNvSpPr>
            <a:spLocks noGrp="1"/>
          </p:cNvSpPr>
          <p:nvPr>
            <p:ph sz="half" idx="4294967295"/>
          </p:nvPr>
        </p:nvSpPr>
        <p:spPr>
          <a:xfrm>
            <a:off x="2124659" y="2433728"/>
            <a:ext cx="6040438" cy="1050925"/>
          </a:xfrm>
        </p:spPr>
        <p:txBody>
          <a:bodyPr vert="horz" lIns="91440" tIns="45720" rIns="91440" bIns="45720" rtlCol="0">
            <a:normAutofit/>
          </a:bodyPr>
          <a:lstStyle/>
          <a:p>
            <a:pPr algn="just"/>
            <a:r>
              <a:rPr lang="en-US" sz="2000" dirty="0"/>
              <a:t>10,095 transcripts were filtered.</a:t>
            </a:r>
          </a:p>
        </p:txBody>
      </p:sp>
      <p:pic>
        <p:nvPicPr>
          <p:cNvPr id="18" name="Imagen 17">
            <a:extLst>
              <a:ext uri="{FF2B5EF4-FFF2-40B4-BE49-F238E27FC236}">
                <a16:creationId xmlns:a16="http://schemas.microsoft.com/office/drawing/2014/main" id="{59661C50-8BE4-6E3A-7B23-4623455ED2C3}"/>
              </a:ext>
            </a:extLst>
          </p:cNvPr>
          <p:cNvPicPr>
            <a:picLocks noChangeAspect="1"/>
          </p:cNvPicPr>
          <p:nvPr/>
        </p:nvPicPr>
        <p:blipFill>
          <a:blip r:embed="rId3"/>
          <a:stretch>
            <a:fillRect/>
          </a:stretch>
        </p:blipFill>
        <p:spPr>
          <a:xfrm>
            <a:off x="7380737" y="286186"/>
            <a:ext cx="4195565" cy="3199730"/>
          </a:xfrm>
          <a:prstGeom prst="rect">
            <a:avLst/>
          </a:prstGeom>
        </p:spPr>
      </p:pic>
      <p:pic>
        <p:nvPicPr>
          <p:cNvPr id="21" name="Imagen 20">
            <a:extLst>
              <a:ext uri="{FF2B5EF4-FFF2-40B4-BE49-F238E27FC236}">
                <a16:creationId xmlns:a16="http://schemas.microsoft.com/office/drawing/2014/main" id="{437EB9FF-3CE1-7176-7D32-0E20805F59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80737" y="3906223"/>
            <a:ext cx="3785359" cy="2080884"/>
          </a:xfrm>
          <a:prstGeom prst="rect">
            <a:avLst/>
          </a:prstGeom>
          <a:noFill/>
          <a:ln>
            <a:noFill/>
          </a:ln>
        </p:spPr>
      </p:pic>
      <p:sp>
        <p:nvSpPr>
          <p:cNvPr id="10" name="Título 1">
            <a:extLst>
              <a:ext uri="{FF2B5EF4-FFF2-40B4-BE49-F238E27FC236}">
                <a16:creationId xmlns:a16="http://schemas.microsoft.com/office/drawing/2014/main" id="{749A5321-D187-3C7C-88FF-19C0FDFC7E5D}"/>
              </a:ext>
            </a:extLst>
          </p:cNvPr>
          <p:cNvSpPr txBox="1">
            <a:spLocks/>
          </p:cNvSpPr>
          <p:nvPr/>
        </p:nvSpPr>
        <p:spPr>
          <a:xfrm>
            <a:off x="2018947" y="3530975"/>
            <a:ext cx="5025278" cy="131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i="1" dirty="0">
                <a:solidFill>
                  <a:schemeClr val="accent4"/>
                </a:solidFill>
                <a:latin typeface="Bebas Neue"/>
                <a:sym typeface="Bebas Neue"/>
              </a:rPr>
              <a:t>Create the dataset with the gen expression of each transcript</a:t>
            </a:r>
          </a:p>
        </p:txBody>
      </p:sp>
      <p:sp>
        <p:nvSpPr>
          <p:cNvPr id="11" name="Marcador de contenido 2">
            <a:extLst>
              <a:ext uri="{FF2B5EF4-FFF2-40B4-BE49-F238E27FC236}">
                <a16:creationId xmlns:a16="http://schemas.microsoft.com/office/drawing/2014/main" id="{B11FE6D9-9468-EAAC-DF78-90357607E522}"/>
              </a:ext>
            </a:extLst>
          </p:cNvPr>
          <p:cNvSpPr txBox="1">
            <a:spLocks/>
          </p:cNvSpPr>
          <p:nvPr/>
        </p:nvSpPr>
        <p:spPr>
          <a:xfrm>
            <a:off x="2207433" y="4665810"/>
            <a:ext cx="4246375" cy="13108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A gene can belong to two or more transcripts.</a:t>
            </a:r>
          </a:p>
          <a:p>
            <a:pPr algn="just"/>
            <a:endParaRPr lang="en-US" dirty="0"/>
          </a:p>
        </p:txBody>
      </p:sp>
      <p:sp>
        <p:nvSpPr>
          <p:cNvPr id="12" name="Título 1">
            <a:extLst>
              <a:ext uri="{FF2B5EF4-FFF2-40B4-BE49-F238E27FC236}">
                <a16:creationId xmlns:a16="http://schemas.microsoft.com/office/drawing/2014/main" id="{DE2AA5CA-9B32-598A-BC17-2F1F4A582191}"/>
              </a:ext>
            </a:extLst>
          </p:cNvPr>
          <p:cNvSpPr txBox="1">
            <a:spLocks/>
          </p:cNvSpPr>
          <p:nvPr/>
        </p:nvSpPr>
        <p:spPr>
          <a:xfrm>
            <a:off x="615696" y="580748"/>
            <a:ext cx="6428529" cy="1431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Franklin Gothic Heavy" panose="020B0903020102020204" pitchFamily="34" charset="0"/>
                <a:sym typeface="Bebas Neue"/>
              </a:rPr>
              <a:t>Raw Data Processing</a:t>
            </a:r>
            <a:endParaRPr lang="en-US" sz="4000" u="sng" dirty="0"/>
          </a:p>
        </p:txBody>
      </p:sp>
    </p:spTree>
    <p:extLst>
      <p:ext uri="{BB962C8B-B14F-4D97-AF65-F5344CB8AC3E}">
        <p14:creationId xmlns:p14="http://schemas.microsoft.com/office/powerpoint/2010/main" val="192885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2801B93B-0694-92F3-8507-2284223C4788}"/>
                  </a:ext>
                </a:extLst>
              </p:cNvPr>
              <p:cNvSpPr txBox="1"/>
              <p:nvPr/>
            </p:nvSpPr>
            <p:spPr>
              <a:xfrm>
                <a:off x="5941124" y="3048708"/>
                <a:ext cx="1500031" cy="514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𝑧</m:t>
                      </m:r>
                      <m:r>
                        <a:rPr lang="en-US" sz="1600" i="0">
                          <a:latin typeface="Cambria Math" panose="02040503050406030204" pitchFamily="18" charset="0"/>
                        </a:rPr>
                        <m:t>=</m:t>
                      </m:r>
                      <m:f>
                        <m:fPr>
                          <m:ctrlPr>
                            <a:rPr lang="en-US" sz="1600" i="1">
                              <a:solidFill>
                                <a:srgbClr val="836967"/>
                              </a:solidFill>
                              <a:latin typeface="Cambria Math" panose="02040503050406030204" pitchFamily="18" charset="0"/>
                            </a:rPr>
                          </m:ctrlPr>
                        </m:fPr>
                        <m:num>
                          <m:r>
                            <a:rPr lang="en-US" sz="1600" i="1">
                              <a:latin typeface="Cambria Math" panose="02040503050406030204" pitchFamily="18" charset="0"/>
                            </a:rPr>
                            <m:t>𝑥</m:t>
                          </m:r>
                          <m:r>
                            <a:rPr lang="en-US" sz="1600" i="0">
                              <a:latin typeface="Cambria Math" panose="02040503050406030204" pitchFamily="18" charset="0"/>
                            </a:rPr>
                            <m:t>−</m:t>
                          </m:r>
                          <m:r>
                            <a:rPr lang="en-US" sz="1600" i="1">
                              <a:latin typeface="Cambria Math" panose="02040503050406030204" pitchFamily="18" charset="0"/>
                            </a:rPr>
                            <m:t>𝜇</m:t>
                          </m:r>
                        </m:num>
                        <m:den>
                          <m:r>
                            <a:rPr lang="en-US" sz="1600" i="1">
                              <a:latin typeface="Cambria Math" panose="02040503050406030204" pitchFamily="18" charset="0"/>
                            </a:rPr>
                            <m:t>𝜎</m:t>
                          </m:r>
                        </m:den>
                      </m:f>
                    </m:oMath>
                  </m:oMathPara>
                </a14:m>
                <a:endParaRPr lang="en-US" sz="1600" dirty="0"/>
              </a:p>
            </p:txBody>
          </p:sp>
        </mc:Choice>
        <mc:Fallback xmlns="">
          <p:sp>
            <p:nvSpPr>
              <p:cNvPr id="10" name="CuadroTexto 9">
                <a:extLst>
                  <a:ext uri="{FF2B5EF4-FFF2-40B4-BE49-F238E27FC236}">
                    <a16:creationId xmlns:a16="http://schemas.microsoft.com/office/drawing/2014/main" id="{2801B93B-0694-92F3-8507-2284223C4788}"/>
                  </a:ext>
                </a:extLst>
              </p:cNvPr>
              <p:cNvSpPr txBox="1">
                <a:spLocks noRot="1" noChangeAspect="1" noMove="1" noResize="1" noEditPoints="1" noAdjustHandles="1" noChangeArrowheads="1" noChangeShapeType="1" noTextEdit="1"/>
              </p:cNvSpPr>
              <p:nvPr/>
            </p:nvSpPr>
            <p:spPr>
              <a:xfrm>
                <a:off x="5941124" y="3048708"/>
                <a:ext cx="1500031" cy="514051"/>
              </a:xfrm>
              <a:prstGeom prst="rect">
                <a:avLst/>
              </a:prstGeom>
              <a:blipFill>
                <a:blip r:embed="rId3"/>
                <a:stretch>
                  <a:fillRect/>
                </a:stretch>
              </a:blipFill>
            </p:spPr>
            <p:txBody>
              <a:bodyPr/>
              <a:lstStyle/>
              <a:p>
                <a:r>
                  <a:rPr lang="es-ES">
                    <a:noFill/>
                  </a:rPr>
                  <a:t> </a:t>
                </a:r>
              </a:p>
            </p:txBody>
          </p:sp>
        </mc:Fallback>
      </mc:AlternateContent>
      <p:sp>
        <p:nvSpPr>
          <p:cNvPr id="13" name="CuadroTexto 12">
            <a:extLst>
              <a:ext uri="{FF2B5EF4-FFF2-40B4-BE49-F238E27FC236}">
                <a16:creationId xmlns:a16="http://schemas.microsoft.com/office/drawing/2014/main" id="{89896791-C7C8-60D1-1894-FF26001E0CD2}"/>
              </a:ext>
            </a:extLst>
          </p:cNvPr>
          <p:cNvSpPr txBox="1"/>
          <p:nvPr/>
        </p:nvSpPr>
        <p:spPr>
          <a:xfrm>
            <a:off x="2292626" y="1797179"/>
            <a:ext cx="9289773" cy="3395930"/>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US" sz="1700" dirty="0">
                <a:effectLst/>
                <a:latin typeface="Calibri" panose="020F0502020204030204" pitchFamily="34" charset="0"/>
                <a:ea typeface="Times New Roman" panose="02020603050405020304" pitchFamily="18" charset="0"/>
                <a:cs typeface="Times New Roman" panose="02020603050405020304" pitchFamily="18" charset="0"/>
              </a:rPr>
              <a:t>The datasets with the expression of SFs, genes and transcripts were transposed.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700" dirty="0">
                <a:effectLst/>
                <a:latin typeface="Calibri" panose="020F0502020204030204" pitchFamily="34" charset="0"/>
                <a:ea typeface="Times New Roman" panose="02020603050405020304" pitchFamily="18" charset="0"/>
                <a:cs typeface="Times New Roman" panose="02020603050405020304" pitchFamily="18" charset="0"/>
              </a:rPr>
              <a:t>Datasets were randomly divided into 80% training and 20% validation.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700" dirty="0">
                <a:effectLst/>
                <a:latin typeface="Calibri" panose="020F0502020204030204" pitchFamily="34" charset="0"/>
                <a:ea typeface="Times New Roman" panose="02020603050405020304" pitchFamily="18" charset="0"/>
                <a:cs typeface="Times New Roman" panose="02020603050405020304" pitchFamily="18" charset="0"/>
              </a:rPr>
              <a:t>Gene expression values vary considerably in magnitude and range, which can negatively affect model optimization. </a:t>
            </a:r>
          </a:p>
          <a:p>
            <a:pPr algn="just">
              <a:lnSpc>
                <a:spcPct val="107000"/>
              </a:lnSpc>
              <a:spcAft>
                <a:spcPts val="800"/>
              </a:spcAft>
            </a:pP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700" dirty="0">
                <a:effectLst/>
                <a:latin typeface="Calibri" panose="020F0502020204030204" pitchFamily="34" charset="0"/>
                <a:ea typeface="Times New Roman" panose="02020603050405020304" pitchFamily="18" charset="0"/>
                <a:cs typeface="Times New Roman" panose="02020603050405020304" pitchFamily="18" charset="0"/>
              </a:rPr>
              <a:t>With </a:t>
            </a:r>
            <a:r>
              <a:rPr lang="en-US" sz="1700" dirty="0" err="1">
                <a:effectLst/>
                <a:latin typeface="Calibri" panose="020F0502020204030204" pitchFamily="34" charset="0"/>
                <a:ea typeface="Times New Roman" panose="02020603050405020304" pitchFamily="18" charset="0"/>
                <a:cs typeface="Times New Roman" panose="02020603050405020304" pitchFamily="18" charset="0"/>
              </a:rPr>
              <a:t>PyTorch</a:t>
            </a:r>
            <a:r>
              <a:rPr lang="en-US" sz="1700" dirty="0">
                <a:effectLst/>
                <a:latin typeface="Calibri" panose="020F0502020204030204" pitchFamily="34" charset="0"/>
                <a:ea typeface="Times New Roman" panose="02020603050405020304" pitchFamily="18" charset="0"/>
                <a:cs typeface="Times New Roman" panose="02020603050405020304" pitchFamily="18" charset="0"/>
              </a:rPr>
              <a:t> models: data introduced in tensors, and two data loaders were created for batch training.</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en-US" sz="2000" dirty="0"/>
          </a:p>
          <a:p>
            <a:pPr marL="285750" indent="-285750" algn="just">
              <a:buFont typeface="Arial" panose="020B0604020202020204" pitchFamily="34" charset="0"/>
              <a:buChar char="•"/>
            </a:pPr>
            <a:endParaRPr lang="en-US" sz="1600" dirty="0"/>
          </a:p>
          <a:p>
            <a:endParaRPr lang="en-US" dirty="0"/>
          </a:p>
        </p:txBody>
      </p:sp>
      <p:pic>
        <p:nvPicPr>
          <p:cNvPr id="16" name="Imagen 15" descr="Una pantalla de un celular con letras&#10;&#10;Descripción generada automáticamente">
            <a:extLst>
              <a:ext uri="{FF2B5EF4-FFF2-40B4-BE49-F238E27FC236}">
                <a16:creationId xmlns:a16="http://schemas.microsoft.com/office/drawing/2014/main" id="{390F3612-FA19-2F4D-95D1-72EAC5BD7B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0117" y="4143482"/>
            <a:ext cx="6069414" cy="2493042"/>
          </a:xfrm>
          <a:prstGeom prst="rect">
            <a:avLst/>
          </a:prstGeom>
          <a:noFill/>
          <a:ln>
            <a:noFill/>
          </a:ln>
        </p:spPr>
      </p:pic>
      <p:sp>
        <p:nvSpPr>
          <p:cNvPr id="2" name="Título 1">
            <a:extLst>
              <a:ext uri="{FF2B5EF4-FFF2-40B4-BE49-F238E27FC236}">
                <a16:creationId xmlns:a16="http://schemas.microsoft.com/office/drawing/2014/main" id="{BE729F38-C6DE-06E0-7F79-6A8917E89B84}"/>
              </a:ext>
            </a:extLst>
          </p:cNvPr>
          <p:cNvSpPr>
            <a:spLocks noGrp="1"/>
          </p:cNvSpPr>
          <p:nvPr>
            <p:ph type="title"/>
          </p:nvPr>
        </p:nvSpPr>
        <p:spPr>
          <a:xfrm>
            <a:off x="1694911" y="1217300"/>
            <a:ext cx="8700038" cy="539608"/>
          </a:xfrm>
        </p:spPr>
        <p:txBody>
          <a:bodyPr/>
          <a:lstStyle/>
          <a:p>
            <a:r>
              <a:rPr lang="es-ES" sz="2400" dirty="0" err="1"/>
              <a:t>Dividing</a:t>
            </a:r>
            <a:r>
              <a:rPr lang="es-ES" sz="2400" dirty="0"/>
              <a:t> </a:t>
            </a:r>
            <a:r>
              <a:rPr lang="es-ES" sz="2400" dirty="0" err="1"/>
              <a:t>dataset</a:t>
            </a:r>
            <a:r>
              <a:rPr lang="es-ES" sz="2400" dirty="0"/>
              <a:t> in training &amp; </a:t>
            </a:r>
            <a:r>
              <a:rPr lang="es-ES" sz="2400" dirty="0" err="1"/>
              <a:t>validation</a:t>
            </a:r>
            <a:r>
              <a:rPr lang="es-ES" sz="2400" dirty="0"/>
              <a:t>, </a:t>
            </a:r>
            <a:r>
              <a:rPr lang="es-ES" sz="2400" dirty="0" err="1"/>
              <a:t>scaling</a:t>
            </a:r>
            <a:r>
              <a:rPr lang="es-ES" sz="2400" dirty="0"/>
              <a:t> and data </a:t>
            </a:r>
            <a:r>
              <a:rPr lang="es-ES" sz="2400" dirty="0" err="1"/>
              <a:t>loader</a:t>
            </a:r>
            <a:r>
              <a:rPr lang="es-ES" sz="2400" dirty="0"/>
              <a:t> </a:t>
            </a:r>
            <a:r>
              <a:rPr lang="es-ES" sz="2400" dirty="0" err="1"/>
              <a:t>creation</a:t>
            </a:r>
            <a:endParaRPr lang="es-ES" sz="2400" dirty="0"/>
          </a:p>
        </p:txBody>
      </p:sp>
      <p:sp>
        <p:nvSpPr>
          <p:cNvPr id="8" name="Título 1">
            <a:extLst>
              <a:ext uri="{FF2B5EF4-FFF2-40B4-BE49-F238E27FC236}">
                <a16:creationId xmlns:a16="http://schemas.microsoft.com/office/drawing/2014/main" id="{960FD336-F0A3-1B27-1AA6-64A2875C2AE2}"/>
              </a:ext>
            </a:extLst>
          </p:cNvPr>
          <p:cNvSpPr txBox="1">
            <a:spLocks/>
          </p:cNvSpPr>
          <p:nvPr/>
        </p:nvSpPr>
        <p:spPr>
          <a:xfrm>
            <a:off x="615696" y="221476"/>
            <a:ext cx="6428529" cy="1431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Franklin Gothic Heavy" panose="020B0903020102020204" pitchFamily="34" charset="0"/>
                <a:sym typeface="Bebas Neue"/>
              </a:rPr>
              <a:t>Raw Data Processing</a:t>
            </a:r>
            <a:endParaRPr lang="en-US" sz="4000" u="sng" dirty="0"/>
          </a:p>
        </p:txBody>
      </p:sp>
    </p:spTree>
    <p:extLst>
      <p:ext uri="{BB962C8B-B14F-4D97-AF65-F5344CB8AC3E}">
        <p14:creationId xmlns:p14="http://schemas.microsoft.com/office/powerpoint/2010/main" val="199957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ipse 26"/>
          <p:cNvSpPr/>
          <p:nvPr/>
        </p:nvSpPr>
        <p:spPr>
          <a:xfrm>
            <a:off x="830995" y="2314458"/>
            <a:ext cx="1044391" cy="103490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latin typeface="Franklin Gothic Heavy" panose="020B0903020102020204" pitchFamily="34" charset="0"/>
            </a:endParaRPr>
          </a:p>
        </p:txBody>
      </p:sp>
      <p:sp>
        <p:nvSpPr>
          <p:cNvPr id="18" name="Google Shape;263;p37"/>
          <p:cNvSpPr txBox="1">
            <a:spLocks noGrp="1"/>
          </p:cNvSpPr>
          <p:nvPr>
            <p:ph type="subTitle" idx="1"/>
          </p:nvPr>
        </p:nvSpPr>
        <p:spPr>
          <a:xfrm>
            <a:off x="60935" y="3359804"/>
            <a:ext cx="2544800" cy="926800"/>
          </a:xfrm>
          <a:prstGeom prst="rect">
            <a:avLst/>
          </a:prstGeom>
        </p:spPr>
        <p:txBody>
          <a:bodyPr spcFirstLastPara="1" vert="horz" wrap="square" lIns="121900" tIns="121900" rIns="121900" bIns="121900" rtlCol="0" anchor="t" anchorCtr="0">
            <a:noAutofit/>
          </a:bodyPr>
          <a:lstStyle/>
          <a:p>
            <a:pPr marL="0" indent="0">
              <a:spcAft>
                <a:spcPts val="2133"/>
              </a:spcAft>
            </a:pPr>
            <a:r>
              <a:rPr lang="en" sz="2800" dirty="0">
                <a:solidFill>
                  <a:schemeClr val="tx1"/>
                </a:solidFill>
              </a:rPr>
              <a:t>Theoretical Background</a:t>
            </a:r>
            <a:endParaRPr sz="2800" dirty="0">
              <a:solidFill>
                <a:schemeClr val="tx1"/>
              </a:solidFill>
            </a:endParaRPr>
          </a:p>
        </p:txBody>
      </p:sp>
      <p:sp>
        <p:nvSpPr>
          <p:cNvPr id="48" name="Google Shape;263;p37"/>
          <p:cNvSpPr txBox="1">
            <a:spLocks noGrp="1"/>
          </p:cNvSpPr>
          <p:nvPr>
            <p:ph type="subTitle" idx="2"/>
          </p:nvPr>
        </p:nvSpPr>
        <p:spPr>
          <a:xfrm>
            <a:off x="2832871" y="3359804"/>
            <a:ext cx="2723943" cy="926800"/>
          </a:xfrm>
          <a:prstGeom prst="rect">
            <a:avLst/>
          </a:prstGeom>
        </p:spPr>
        <p:txBody>
          <a:bodyPr spcFirstLastPara="1" vert="horz" wrap="square" lIns="121900" tIns="121900" rIns="121900" bIns="121900" rtlCol="0" anchor="t" anchorCtr="0">
            <a:noAutofit/>
          </a:bodyPr>
          <a:lstStyle/>
          <a:p>
            <a:pPr marL="0" indent="0">
              <a:spcAft>
                <a:spcPts val="2133"/>
              </a:spcAft>
            </a:pPr>
            <a:r>
              <a:rPr lang="en" sz="2800" b="1" dirty="0">
                <a:solidFill>
                  <a:schemeClr val="tx1"/>
                </a:solidFill>
              </a:rPr>
              <a:t>Goals</a:t>
            </a:r>
            <a:endParaRPr sz="2800" b="1" dirty="0">
              <a:solidFill>
                <a:schemeClr val="tx1"/>
              </a:solidFill>
            </a:endParaRPr>
          </a:p>
        </p:txBody>
      </p:sp>
      <p:sp>
        <p:nvSpPr>
          <p:cNvPr id="51" name="Google Shape;263;p37"/>
          <p:cNvSpPr txBox="1">
            <a:spLocks noGrp="1"/>
          </p:cNvSpPr>
          <p:nvPr>
            <p:ph type="subTitle" idx="3"/>
          </p:nvPr>
        </p:nvSpPr>
        <p:spPr>
          <a:xfrm>
            <a:off x="6110791" y="3359804"/>
            <a:ext cx="2536759" cy="926800"/>
          </a:xfrm>
          <a:prstGeom prst="rect">
            <a:avLst/>
          </a:prstGeom>
        </p:spPr>
        <p:txBody>
          <a:bodyPr spcFirstLastPara="1" vert="horz" wrap="square" lIns="121900" tIns="121900" rIns="121900" bIns="121900" rtlCol="0" anchor="t" anchorCtr="0">
            <a:noAutofit/>
          </a:bodyPr>
          <a:lstStyle/>
          <a:p>
            <a:pPr marL="0" indent="0">
              <a:spcAft>
                <a:spcPts val="2133"/>
              </a:spcAft>
            </a:pPr>
            <a:r>
              <a:rPr lang="en" sz="2800" dirty="0">
                <a:solidFill>
                  <a:schemeClr val="tx1"/>
                </a:solidFill>
              </a:rPr>
              <a:t>State of the art</a:t>
            </a:r>
            <a:endParaRPr sz="2800" dirty="0">
              <a:solidFill>
                <a:schemeClr val="tx1"/>
              </a:solidFill>
            </a:endParaRPr>
          </a:p>
        </p:txBody>
      </p:sp>
      <p:sp>
        <p:nvSpPr>
          <p:cNvPr id="54" name="Google Shape;263;p37"/>
          <p:cNvSpPr txBox="1">
            <a:spLocks noGrp="1"/>
          </p:cNvSpPr>
          <p:nvPr>
            <p:ph type="subTitle" idx="4"/>
          </p:nvPr>
        </p:nvSpPr>
        <p:spPr>
          <a:xfrm>
            <a:off x="8968279" y="3253788"/>
            <a:ext cx="2544800" cy="926800"/>
          </a:xfrm>
          <a:prstGeom prst="rect">
            <a:avLst/>
          </a:prstGeom>
        </p:spPr>
        <p:txBody>
          <a:bodyPr spcFirstLastPara="1" vert="horz" wrap="square" lIns="121900" tIns="121900" rIns="121900" bIns="121900" rtlCol="0" anchor="t" anchorCtr="0">
            <a:noAutofit/>
          </a:bodyPr>
          <a:lstStyle/>
          <a:p>
            <a:pPr marL="0" indent="0">
              <a:spcAft>
                <a:spcPts val="2133"/>
              </a:spcAft>
            </a:pPr>
            <a:r>
              <a:rPr lang="en" sz="2750" b="1" dirty="0">
                <a:solidFill>
                  <a:schemeClr val="tx1"/>
                </a:solidFill>
              </a:rPr>
              <a:t>Matherials and Methods</a:t>
            </a:r>
            <a:endParaRPr sz="2750" b="1" dirty="0">
              <a:solidFill>
                <a:schemeClr val="tx1"/>
              </a:solidFill>
            </a:endParaRPr>
          </a:p>
        </p:txBody>
      </p:sp>
      <p:sp>
        <p:nvSpPr>
          <p:cNvPr id="91" name="Google Shape;263;p37"/>
          <p:cNvSpPr txBox="1">
            <a:spLocks noGrp="1"/>
          </p:cNvSpPr>
          <p:nvPr>
            <p:ph type="subTitle" idx="5"/>
          </p:nvPr>
        </p:nvSpPr>
        <p:spPr>
          <a:xfrm>
            <a:off x="42532" y="5792567"/>
            <a:ext cx="2544800" cy="926800"/>
          </a:xfrm>
          <a:prstGeom prst="rect">
            <a:avLst/>
          </a:prstGeom>
        </p:spPr>
        <p:txBody>
          <a:bodyPr spcFirstLastPara="1" vert="horz" wrap="square" lIns="121900" tIns="121900" rIns="121900" bIns="121900" rtlCol="0" anchor="t" anchorCtr="0">
            <a:noAutofit/>
          </a:bodyPr>
          <a:lstStyle/>
          <a:p>
            <a:pPr marL="0" indent="0">
              <a:spcAft>
                <a:spcPts val="2133"/>
              </a:spcAft>
            </a:pPr>
            <a:r>
              <a:rPr lang="en" sz="2800" dirty="0">
                <a:solidFill>
                  <a:schemeClr val="tx1"/>
                </a:solidFill>
              </a:rPr>
              <a:t>Conclusions</a:t>
            </a:r>
            <a:endParaRPr sz="2800" dirty="0">
              <a:solidFill>
                <a:schemeClr val="tx1"/>
              </a:solidFill>
            </a:endParaRPr>
          </a:p>
        </p:txBody>
      </p:sp>
      <p:sp>
        <p:nvSpPr>
          <p:cNvPr id="94" name="Google Shape;263;p37"/>
          <p:cNvSpPr txBox="1">
            <a:spLocks noGrp="1"/>
          </p:cNvSpPr>
          <p:nvPr>
            <p:ph type="subTitle" idx="6"/>
          </p:nvPr>
        </p:nvSpPr>
        <p:spPr>
          <a:xfrm>
            <a:off x="2884185" y="5792567"/>
            <a:ext cx="2544800" cy="926800"/>
          </a:xfrm>
          <a:prstGeom prst="rect">
            <a:avLst/>
          </a:prstGeom>
        </p:spPr>
        <p:txBody>
          <a:bodyPr spcFirstLastPara="1" vert="horz" wrap="square" lIns="121900" tIns="121900" rIns="121900" bIns="121900" rtlCol="0" anchor="t" anchorCtr="0">
            <a:noAutofit/>
          </a:bodyPr>
          <a:lstStyle/>
          <a:p>
            <a:pPr marL="0" indent="0">
              <a:spcAft>
                <a:spcPts val="2133"/>
              </a:spcAft>
            </a:pPr>
            <a:r>
              <a:rPr lang="en" sz="2800" b="1" dirty="0">
                <a:solidFill>
                  <a:schemeClr val="tx1"/>
                </a:solidFill>
              </a:rPr>
              <a:t>Future Lines</a:t>
            </a:r>
            <a:endParaRPr sz="2800" b="1" dirty="0">
              <a:solidFill>
                <a:schemeClr val="tx1"/>
              </a:solidFill>
            </a:endParaRPr>
          </a:p>
        </p:txBody>
      </p:sp>
      <p:sp>
        <p:nvSpPr>
          <p:cNvPr id="19" name="Google Shape;264;p37"/>
          <p:cNvSpPr txBox="1">
            <a:spLocks noGrp="1"/>
          </p:cNvSpPr>
          <p:nvPr>
            <p:ph type="subTitle" idx="4294967295"/>
          </p:nvPr>
        </p:nvSpPr>
        <p:spPr>
          <a:xfrm>
            <a:off x="839981" y="2427481"/>
            <a:ext cx="963084" cy="484716"/>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4000" dirty="0">
                <a:latin typeface="Franklin Gothic Heavy" panose="020B0903020102020204" pitchFamily="34" charset="0"/>
              </a:rPr>
              <a:t>1</a:t>
            </a:r>
            <a:endParaRPr sz="4000" dirty="0">
              <a:latin typeface="Franklin Gothic Heavy" panose="020B0903020102020204" pitchFamily="34" charset="0"/>
            </a:endParaRPr>
          </a:p>
        </p:txBody>
      </p:sp>
      <p:sp>
        <p:nvSpPr>
          <p:cNvPr id="35" name="Google Shape;263;p37"/>
          <p:cNvSpPr txBox="1">
            <a:spLocks noGrp="1"/>
          </p:cNvSpPr>
          <p:nvPr>
            <p:ph type="subTitle" idx="4294967295"/>
          </p:nvPr>
        </p:nvSpPr>
        <p:spPr>
          <a:xfrm>
            <a:off x="8920835" y="4362505"/>
            <a:ext cx="2768600" cy="9271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1600" dirty="0"/>
              <a:t>Workflow</a:t>
            </a:r>
            <a:endParaRPr sz="1600" dirty="0"/>
          </a:p>
        </p:txBody>
      </p:sp>
      <p:sp>
        <p:nvSpPr>
          <p:cNvPr id="38" name="Google Shape;263;p37"/>
          <p:cNvSpPr txBox="1">
            <a:spLocks noGrp="1"/>
          </p:cNvSpPr>
          <p:nvPr>
            <p:ph type="subTitle" idx="4294967295"/>
          </p:nvPr>
        </p:nvSpPr>
        <p:spPr>
          <a:xfrm>
            <a:off x="6320340" y="4946562"/>
            <a:ext cx="2766483" cy="9271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1600" dirty="0"/>
              <a:t>Weight and Bias</a:t>
            </a:r>
            <a:endParaRPr sz="1600" dirty="0"/>
          </a:p>
        </p:txBody>
      </p:sp>
      <p:sp>
        <p:nvSpPr>
          <p:cNvPr id="56" name="Google Shape;263;p37"/>
          <p:cNvSpPr txBox="1">
            <a:spLocks noGrp="1"/>
          </p:cNvSpPr>
          <p:nvPr>
            <p:ph type="subTitle" idx="4294967295"/>
          </p:nvPr>
        </p:nvSpPr>
        <p:spPr>
          <a:xfrm>
            <a:off x="6038184" y="4334755"/>
            <a:ext cx="2768600" cy="9271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s-ES" sz="1600" dirty="0" err="1"/>
              <a:t>Optimizers</a:t>
            </a:r>
            <a:endParaRPr sz="1600" dirty="0"/>
          </a:p>
        </p:txBody>
      </p:sp>
      <p:sp>
        <p:nvSpPr>
          <p:cNvPr id="59" name="Google Shape;263;p37"/>
          <p:cNvSpPr txBox="1">
            <a:spLocks noGrp="1"/>
          </p:cNvSpPr>
          <p:nvPr>
            <p:ph type="subTitle" idx="4294967295"/>
          </p:nvPr>
        </p:nvSpPr>
        <p:spPr>
          <a:xfrm>
            <a:off x="9744670" y="4874657"/>
            <a:ext cx="1765300" cy="924983"/>
          </a:xfrm>
          <a:prstGeom prst="rect">
            <a:avLst/>
          </a:prstGeom>
        </p:spPr>
        <p:txBody>
          <a:bodyPr spcFirstLastPara="1" vert="horz" wrap="square" lIns="121900" tIns="121900" rIns="121900" bIns="121900" rtlCol="0" anchor="t" anchorCtr="0">
            <a:noAutofit/>
          </a:bodyPr>
          <a:lstStyle/>
          <a:p>
            <a:pPr marL="0" indent="0">
              <a:spcBef>
                <a:spcPts val="0"/>
              </a:spcBef>
              <a:spcAft>
                <a:spcPts val="2133"/>
              </a:spcAft>
              <a:buNone/>
            </a:pPr>
            <a:r>
              <a:rPr lang="en" sz="1600" dirty="0"/>
              <a:t>Raw Data Processing</a:t>
            </a:r>
            <a:endParaRPr sz="1600" dirty="0"/>
          </a:p>
        </p:txBody>
      </p:sp>
      <p:sp>
        <p:nvSpPr>
          <p:cNvPr id="62" name="Google Shape;263;p37"/>
          <p:cNvSpPr txBox="1">
            <a:spLocks noGrp="1"/>
          </p:cNvSpPr>
          <p:nvPr>
            <p:ph type="subTitle" idx="4294967295"/>
          </p:nvPr>
        </p:nvSpPr>
        <p:spPr>
          <a:xfrm>
            <a:off x="9263380" y="5597154"/>
            <a:ext cx="2768600" cy="9271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1600" dirty="0"/>
              <a:t>Modelling + Results</a:t>
            </a:r>
            <a:endParaRPr sz="1600" dirty="0"/>
          </a:p>
        </p:txBody>
      </p:sp>
      <p:sp>
        <p:nvSpPr>
          <p:cNvPr id="47" name="Elipse 46"/>
          <p:cNvSpPr/>
          <p:nvPr/>
        </p:nvSpPr>
        <p:spPr>
          <a:xfrm>
            <a:off x="3672649" y="2314458"/>
            <a:ext cx="1044391" cy="103490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latin typeface="Franklin Gothic Heavy" panose="020B0903020102020204" pitchFamily="34" charset="0"/>
            </a:endParaRPr>
          </a:p>
        </p:txBody>
      </p:sp>
      <p:sp>
        <p:nvSpPr>
          <p:cNvPr id="50" name="Elipse 49"/>
          <p:cNvSpPr/>
          <p:nvPr/>
        </p:nvSpPr>
        <p:spPr>
          <a:xfrm>
            <a:off x="6862654" y="2314458"/>
            <a:ext cx="1044391" cy="103490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latin typeface="Franklin Gothic Heavy" panose="020B0903020102020204" pitchFamily="34" charset="0"/>
            </a:endParaRPr>
          </a:p>
        </p:txBody>
      </p:sp>
      <p:sp>
        <p:nvSpPr>
          <p:cNvPr id="53" name="Elipse 52"/>
          <p:cNvSpPr/>
          <p:nvPr/>
        </p:nvSpPr>
        <p:spPr>
          <a:xfrm>
            <a:off x="9704307" y="2301206"/>
            <a:ext cx="1044391" cy="103490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latin typeface="Franklin Gothic Heavy" panose="020B0903020102020204" pitchFamily="34" charset="0"/>
            </a:endParaRPr>
          </a:p>
        </p:txBody>
      </p:sp>
      <p:sp>
        <p:nvSpPr>
          <p:cNvPr id="90" name="Elipse 89"/>
          <p:cNvSpPr/>
          <p:nvPr/>
        </p:nvSpPr>
        <p:spPr>
          <a:xfrm>
            <a:off x="778561" y="4747220"/>
            <a:ext cx="1044391" cy="103490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latin typeface="Franklin Gothic Heavy" panose="020B0903020102020204" pitchFamily="34" charset="0"/>
            </a:endParaRPr>
          </a:p>
        </p:txBody>
      </p:sp>
      <p:sp>
        <p:nvSpPr>
          <p:cNvPr id="93" name="Elipse 92"/>
          <p:cNvSpPr/>
          <p:nvPr/>
        </p:nvSpPr>
        <p:spPr>
          <a:xfrm>
            <a:off x="3620214" y="4747220"/>
            <a:ext cx="1044391" cy="103490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latin typeface="Franklin Gothic Heavy" panose="020B0903020102020204" pitchFamily="34" charset="0"/>
            </a:endParaRPr>
          </a:p>
        </p:txBody>
      </p:sp>
      <p:pic>
        <p:nvPicPr>
          <p:cNvPr id="28" name="Picture 18" descr="logo tecnun"/>
          <p:cNvPicPr>
            <a:picLocks noChangeAspect="1" noChangeArrowheads="1"/>
          </p:cNvPicPr>
          <p:nvPr/>
        </p:nvPicPr>
        <p:blipFill>
          <a:blip r:embed="rId2" cstate="print">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10095245" y="94180"/>
            <a:ext cx="2000864" cy="974333"/>
          </a:xfrm>
          <a:prstGeom prst="rect">
            <a:avLst/>
          </a:prstGeom>
          <a:noFill/>
        </p:spPr>
      </p:pic>
      <p:sp>
        <p:nvSpPr>
          <p:cNvPr id="33" name="Elipse 32"/>
          <p:cNvSpPr/>
          <p:nvPr/>
        </p:nvSpPr>
        <p:spPr>
          <a:xfrm>
            <a:off x="6219390" y="4348963"/>
            <a:ext cx="486204" cy="46525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endParaRPr>
          </a:p>
        </p:txBody>
      </p:sp>
      <p:sp>
        <p:nvSpPr>
          <p:cNvPr id="6" name="Rectángulo 5"/>
          <p:cNvSpPr/>
          <p:nvPr/>
        </p:nvSpPr>
        <p:spPr>
          <a:xfrm>
            <a:off x="6201774" y="4392238"/>
            <a:ext cx="520142" cy="369332"/>
          </a:xfrm>
          <a:prstGeom prst="rect">
            <a:avLst/>
          </a:prstGeom>
        </p:spPr>
        <p:txBody>
          <a:bodyPr wrap="none">
            <a:spAutoFit/>
          </a:bodyPr>
          <a:lstStyle/>
          <a:p>
            <a:pPr algn="ctr">
              <a:spcAft>
                <a:spcPts val="2133"/>
              </a:spcAft>
            </a:pPr>
            <a:r>
              <a:rPr lang="en" dirty="0">
                <a:latin typeface="Franklin Gothic Heavy" panose="020B0903020102020204" pitchFamily="34" charset="0"/>
              </a:rPr>
              <a:t>3.1</a:t>
            </a:r>
          </a:p>
        </p:txBody>
      </p:sp>
      <p:sp>
        <p:nvSpPr>
          <p:cNvPr id="36" name="Elipse 35"/>
          <p:cNvSpPr/>
          <p:nvPr/>
        </p:nvSpPr>
        <p:spPr>
          <a:xfrm>
            <a:off x="6219390" y="4944858"/>
            <a:ext cx="486204" cy="46525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endParaRPr>
          </a:p>
        </p:txBody>
      </p:sp>
      <p:sp>
        <p:nvSpPr>
          <p:cNvPr id="37" name="Rectángulo 36"/>
          <p:cNvSpPr/>
          <p:nvPr/>
        </p:nvSpPr>
        <p:spPr>
          <a:xfrm>
            <a:off x="6202799" y="4988133"/>
            <a:ext cx="518091" cy="369332"/>
          </a:xfrm>
          <a:prstGeom prst="rect">
            <a:avLst/>
          </a:prstGeom>
        </p:spPr>
        <p:txBody>
          <a:bodyPr wrap="none">
            <a:spAutoFit/>
          </a:bodyPr>
          <a:lstStyle/>
          <a:p>
            <a:pPr algn="ctr">
              <a:spcAft>
                <a:spcPts val="2133"/>
              </a:spcAft>
            </a:pPr>
            <a:r>
              <a:rPr lang="en" dirty="0">
                <a:latin typeface="Franklin Gothic Heavy" panose="020B0903020102020204" pitchFamily="34" charset="0"/>
              </a:rPr>
              <a:t>3.2</a:t>
            </a:r>
          </a:p>
        </p:txBody>
      </p:sp>
      <p:sp>
        <p:nvSpPr>
          <p:cNvPr id="45" name="Elipse 44"/>
          <p:cNvSpPr/>
          <p:nvPr/>
        </p:nvSpPr>
        <p:spPr>
          <a:xfrm>
            <a:off x="9146801" y="4376407"/>
            <a:ext cx="486204" cy="46525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endParaRPr>
          </a:p>
        </p:txBody>
      </p:sp>
      <p:sp>
        <p:nvSpPr>
          <p:cNvPr id="46" name="Rectángulo 45"/>
          <p:cNvSpPr/>
          <p:nvPr/>
        </p:nvSpPr>
        <p:spPr>
          <a:xfrm>
            <a:off x="9123246" y="4403849"/>
            <a:ext cx="520142" cy="369332"/>
          </a:xfrm>
          <a:prstGeom prst="rect">
            <a:avLst/>
          </a:prstGeom>
        </p:spPr>
        <p:txBody>
          <a:bodyPr wrap="none">
            <a:spAutoFit/>
          </a:bodyPr>
          <a:lstStyle/>
          <a:p>
            <a:pPr algn="ctr">
              <a:spcAft>
                <a:spcPts val="2133"/>
              </a:spcAft>
            </a:pPr>
            <a:r>
              <a:rPr lang="en" dirty="0">
                <a:latin typeface="Franklin Gothic Heavy" panose="020B0903020102020204" pitchFamily="34" charset="0"/>
              </a:rPr>
              <a:t>4.1</a:t>
            </a:r>
            <a:endParaRPr lang="en" sz="2400" dirty="0">
              <a:latin typeface="Franklin Gothic Heavy" panose="020B0903020102020204" pitchFamily="34" charset="0"/>
            </a:endParaRPr>
          </a:p>
        </p:txBody>
      </p:sp>
      <p:sp>
        <p:nvSpPr>
          <p:cNvPr id="57" name="Elipse 56"/>
          <p:cNvSpPr/>
          <p:nvPr/>
        </p:nvSpPr>
        <p:spPr>
          <a:xfrm>
            <a:off x="9146801" y="4972302"/>
            <a:ext cx="486204" cy="46525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endParaRPr>
          </a:p>
        </p:txBody>
      </p:sp>
      <p:sp>
        <p:nvSpPr>
          <p:cNvPr id="58" name="Rectángulo 57"/>
          <p:cNvSpPr/>
          <p:nvPr/>
        </p:nvSpPr>
        <p:spPr>
          <a:xfrm>
            <a:off x="9124271" y="4999744"/>
            <a:ext cx="518091" cy="369332"/>
          </a:xfrm>
          <a:prstGeom prst="rect">
            <a:avLst/>
          </a:prstGeom>
        </p:spPr>
        <p:txBody>
          <a:bodyPr wrap="none">
            <a:spAutoFit/>
          </a:bodyPr>
          <a:lstStyle/>
          <a:p>
            <a:pPr algn="ctr">
              <a:spcAft>
                <a:spcPts val="2133"/>
              </a:spcAft>
            </a:pPr>
            <a:r>
              <a:rPr lang="en" dirty="0">
                <a:latin typeface="Franklin Gothic Heavy" panose="020B0903020102020204" pitchFamily="34" charset="0"/>
              </a:rPr>
              <a:t>4.2</a:t>
            </a:r>
            <a:endParaRPr lang="en" sz="2400" dirty="0">
              <a:latin typeface="Franklin Gothic Heavy" panose="020B0903020102020204" pitchFamily="34" charset="0"/>
            </a:endParaRPr>
          </a:p>
        </p:txBody>
      </p:sp>
      <p:sp>
        <p:nvSpPr>
          <p:cNvPr id="60" name="Elipse 59"/>
          <p:cNvSpPr/>
          <p:nvPr/>
        </p:nvSpPr>
        <p:spPr>
          <a:xfrm>
            <a:off x="9146801" y="5592583"/>
            <a:ext cx="486204" cy="46525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schemeClr val="tx1"/>
              </a:solidFill>
            </a:endParaRPr>
          </a:p>
        </p:txBody>
      </p:sp>
      <p:sp>
        <p:nvSpPr>
          <p:cNvPr id="61" name="Rectángulo 60"/>
          <p:cNvSpPr/>
          <p:nvPr/>
        </p:nvSpPr>
        <p:spPr>
          <a:xfrm>
            <a:off x="9124271" y="5620025"/>
            <a:ext cx="518091" cy="369332"/>
          </a:xfrm>
          <a:prstGeom prst="rect">
            <a:avLst/>
          </a:prstGeom>
        </p:spPr>
        <p:txBody>
          <a:bodyPr wrap="none">
            <a:spAutoFit/>
          </a:bodyPr>
          <a:lstStyle/>
          <a:p>
            <a:pPr algn="ctr">
              <a:spcAft>
                <a:spcPts val="2133"/>
              </a:spcAft>
            </a:pPr>
            <a:r>
              <a:rPr lang="en" dirty="0">
                <a:latin typeface="Franklin Gothic Heavy" panose="020B0903020102020204" pitchFamily="34" charset="0"/>
              </a:rPr>
              <a:t>4.3</a:t>
            </a:r>
            <a:endParaRPr lang="en" sz="2400" dirty="0">
              <a:latin typeface="Franklin Gothic Heavy" panose="020B0903020102020204" pitchFamily="34" charset="0"/>
            </a:endParaRPr>
          </a:p>
        </p:txBody>
      </p:sp>
      <p:sp>
        <p:nvSpPr>
          <p:cNvPr id="49" name="Google Shape;264;p37"/>
          <p:cNvSpPr txBox="1">
            <a:spLocks noGrp="1"/>
          </p:cNvSpPr>
          <p:nvPr>
            <p:ph type="subTitle" idx="4294967295"/>
          </p:nvPr>
        </p:nvSpPr>
        <p:spPr>
          <a:xfrm>
            <a:off x="3714431" y="2449931"/>
            <a:ext cx="963084" cy="484716"/>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4000" dirty="0">
                <a:latin typeface="Franklin Gothic Heavy" panose="020B0903020102020204" pitchFamily="34" charset="0"/>
              </a:rPr>
              <a:t>2</a:t>
            </a:r>
            <a:endParaRPr sz="4000" dirty="0">
              <a:latin typeface="Franklin Gothic Heavy" panose="020B0903020102020204" pitchFamily="34" charset="0"/>
            </a:endParaRPr>
          </a:p>
        </p:txBody>
      </p:sp>
      <p:sp>
        <p:nvSpPr>
          <p:cNvPr id="95" name="Google Shape;264;p37"/>
          <p:cNvSpPr txBox="1">
            <a:spLocks noGrp="1"/>
          </p:cNvSpPr>
          <p:nvPr>
            <p:ph type="subTitle" idx="4294967295"/>
          </p:nvPr>
        </p:nvSpPr>
        <p:spPr>
          <a:xfrm>
            <a:off x="3652183" y="4912585"/>
            <a:ext cx="963084" cy="4826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4000" dirty="0">
                <a:latin typeface="Franklin Gothic Heavy" panose="020B0903020102020204" pitchFamily="34" charset="0"/>
              </a:rPr>
              <a:t>6</a:t>
            </a:r>
            <a:endParaRPr sz="4000" dirty="0">
              <a:latin typeface="Franklin Gothic Heavy" panose="020B0903020102020204" pitchFamily="34" charset="0"/>
            </a:endParaRPr>
          </a:p>
        </p:txBody>
      </p:sp>
      <p:sp>
        <p:nvSpPr>
          <p:cNvPr id="92" name="Google Shape;264;p37"/>
          <p:cNvSpPr txBox="1">
            <a:spLocks noGrp="1"/>
          </p:cNvSpPr>
          <p:nvPr>
            <p:ph type="subTitle" idx="4294967295"/>
          </p:nvPr>
        </p:nvSpPr>
        <p:spPr>
          <a:xfrm>
            <a:off x="798400" y="4892440"/>
            <a:ext cx="963084" cy="4826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4000" dirty="0">
                <a:latin typeface="Franklin Gothic Heavy" panose="020B0903020102020204" pitchFamily="34" charset="0"/>
              </a:rPr>
              <a:t>5</a:t>
            </a:r>
            <a:endParaRPr sz="4000" dirty="0">
              <a:latin typeface="Franklin Gothic Heavy" panose="020B0903020102020204" pitchFamily="34" charset="0"/>
            </a:endParaRPr>
          </a:p>
        </p:txBody>
      </p:sp>
      <p:sp>
        <p:nvSpPr>
          <p:cNvPr id="55" name="Google Shape;264;p37"/>
          <p:cNvSpPr txBox="1">
            <a:spLocks noGrp="1"/>
          </p:cNvSpPr>
          <p:nvPr>
            <p:ph type="subTitle" idx="4294967295"/>
          </p:nvPr>
        </p:nvSpPr>
        <p:spPr>
          <a:xfrm>
            <a:off x="9744960" y="2423326"/>
            <a:ext cx="963083" cy="484716"/>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4000" dirty="0">
                <a:latin typeface="Franklin Gothic Heavy" panose="020B0903020102020204" pitchFamily="34" charset="0"/>
              </a:rPr>
              <a:t>4</a:t>
            </a:r>
            <a:endParaRPr sz="4000" dirty="0">
              <a:latin typeface="Franklin Gothic Heavy" panose="020B0903020102020204" pitchFamily="34" charset="0"/>
            </a:endParaRPr>
          </a:p>
        </p:txBody>
      </p:sp>
      <p:sp>
        <p:nvSpPr>
          <p:cNvPr id="12" name="Google Shape;259;p37"/>
          <p:cNvSpPr txBox="1">
            <a:spLocks noGrp="1"/>
          </p:cNvSpPr>
          <p:nvPr>
            <p:ph type="title"/>
          </p:nvPr>
        </p:nvSpPr>
        <p:spPr>
          <a:xfrm>
            <a:off x="3414275" y="750864"/>
            <a:ext cx="6016535" cy="1539200"/>
          </a:xfrm>
          <a:prstGeom prst="rect">
            <a:avLst/>
          </a:prstGeom>
        </p:spPr>
        <p:txBody>
          <a:bodyPr spcFirstLastPara="1" vert="horz" wrap="square" lIns="121900" tIns="121900" rIns="121900" bIns="121900" rtlCol="0" anchor="t" anchorCtr="0">
            <a:noAutofit/>
          </a:bodyPr>
          <a:lstStyle/>
          <a:p>
            <a:pPr algn="l"/>
            <a:r>
              <a:rPr lang="en" sz="5333" dirty="0">
                <a:solidFill>
                  <a:schemeClr val="tx1"/>
                </a:solidFill>
                <a:latin typeface="Franklin Gothic Heavy" panose="020B0903020102020204" pitchFamily="34" charset="0"/>
              </a:rPr>
              <a:t>Table of contents</a:t>
            </a:r>
            <a:endParaRPr sz="5333" dirty="0">
              <a:solidFill>
                <a:schemeClr val="tx1"/>
              </a:solidFill>
              <a:latin typeface="Franklin Gothic Heavy" panose="020B0903020102020204" pitchFamily="34" charset="0"/>
            </a:endParaRPr>
          </a:p>
        </p:txBody>
      </p:sp>
      <p:sp>
        <p:nvSpPr>
          <p:cNvPr id="52" name="Google Shape;264;p37"/>
          <p:cNvSpPr txBox="1">
            <a:spLocks noGrp="1"/>
          </p:cNvSpPr>
          <p:nvPr>
            <p:ph type="subTitle" idx="4294967295"/>
          </p:nvPr>
        </p:nvSpPr>
        <p:spPr>
          <a:xfrm>
            <a:off x="6905767" y="2452126"/>
            <a:ext cx="963083" cy="484716"/>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4000" dirty="0">
                <a:latin typeface="Franklin Gothic Heavy" panose="020B0903020102020204" pitchFamily="34" charset="0"/>
              </a:rPr>
              <a:t>3</a:t>
            </a:r>
            <a:endParaRPr sz="4000" dirty="0">
              <a:latin typeface="Franklin Gothic Heavy" panose="020B0903020102020204" pitchFamily="34" charset="0"/>
            </a:endParaRPr>
          </a:p>
        </p:txBody>
      </p:sp>
    </p:spTree>
    <p:extLst>
      <p:ext uri="{BB962C8B-B14F-4D97-AF65-F5344CB8AC3E}">
        <p14:creationId xmlns:p14="http://schemas.microsoft.com/office/powerpoint/2010/main" val="3693794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EA2F7B5-3D59-8857-877D-19B20F156626}"/>
              </a:ext>
            </a:extLst>
          </p:cNvPr>
          <p:cNvSpPr txBox="1">
            <a:spLocks/>
          </p:cNvSpPr>
          <p:nvPr/>
        </p:nvSpPr>
        <p:spPr>
          <a:xfrm>
            <a:off x="711468" y="506005"/>
            <a:ext cx="8178532" cy="883628"/>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Franklin Gothic Heavy" panose="020B0903020102020204" pitchFamily="34" charset="0"/>
              </a:rPr>
              <a:t>Data processing for the </a:t>
            </a:r>
            <a:r>
              <a:rPr lang="en-US" sz="4000" dirty="0" err="1">
                <a:latin typeface="Franklin Gothic Heavy" panose="020B0903020102020204" pitchFamily="34" charset="0"/>
              </a:rPr>
              <a:t>DeepAE</a:t>
            </a:r>
            <a:br>
              <a:rPr lang="en-US" sz="4000" dirty="0">
                <a:latin typeface="Franklin Gothic Heavy" panose="020B0903020102020204" pitchFamily="34" charset="0"/>
              </a:rPr>
            </a:br>
            <a:endParaRPr lang="en-US" sz="4000"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89896791-C7C8-60D1-1894-FF26001E0CD2}"/>
                  </a:ext>
                </a:extLst>
              </p:cNvPr>
              <p:cNvSpPr txBox="1"/>
              <p:nvPr/>
            </p:nvSpPr>
            <p:spPr>
              <a:xfrm>
                <a:off x="4497938" y="1505138"/>
                <a:ext cx="6868562" cy="2799100"/>
              </a:xfrm>
              <a:prstGeom prst="rect">
                <a:avLst/>
              </a:prstGeom>
              <a:noFill/>
            </p:spPr>
            <p:txBody>
              <a:bodyPr wrap="square" rtlCol="0">
                <a:spAutoFit/>
              </a:bodyPr>
              <a:lstStyle/>
              <a:p>
                <a:pPr marL="285750" indent="-285750" algn="just">
                  <a:buFont typeface="Arial" panose="020B0604020202020204" pitchFamily="34" charset="0"/>
                  <a:buChar char="•"/>
                </a:pPr>
                <a:r>
                  <a:rPr lang="en-US" dirty="0"/>
                  <a:t>Following the preprocessing methodology applied in (Sanjiv K. Dwivedi, 2020):</a:t>
                </a:r>
              </a:p>
              <a:p>
                <a:pPr marL="742950" lvl="1" indent="-285750" algn="just">
                  <a:buFont typeface="Courier New" panose="02070309020205020404" pitchFamily="49" charset="0"/>
                  <a:buChar char="o"/>
                </a:pPr>
                <a:r>
                  <a:rPr lang="en-US" dirty="0"/>
                  <a:t>a logarithmic transformation of gene expression,</a:t>
                </a:r>
              </a:p>
              <a:p>
                <a:pPr marL="742950" lvl="1" indent="-285750" algn="just">
                  <a:buFont typeface="Courier New" panose="02070309020205020404" pitchFamily="49" charset="0"/>
                  <a:buChar char="o"/>
                </a:pPr>
                <a:r>
                  <a:rPr lang="en-US" dirty="0"/>
                  <a:t>training and validation (80/20), </a:t>
                </a:r>
              </a:p>
              <a:p>
                <a:pPr marL="742950" lvl="1" indent="-285750" algn="just">
                  <a:buFont typeface="Courier New" panose="02070309020205020404" pitchFamily="49" charset="0"/>
                  <a:buChar char="o"/>
                </a:pPr>
                <a:r>
                  <a:rPr lang="en-US" dirty="0"/>
                  <a:t>the datasets were scaled by applying a </a:t>
                </a:r>
                <a:r>
                  <a:rPr lang="en-US" dirty="0" err="1"/>
                  <a:t>MinMaxScaler</a:t>
                </a:r>
                <a:r>
                  <a:rPr lang="en-US" dirty="0"/>
                  <a:t>:</a:t>
                </a:r>
              </a:p>
              <a:p>
                <a:pPr lvl="1" algn="just"/>
                <a:endParaRPr lang="en-US" sz="1600" dirty="0"/>
              </a:p>
              <a:p>
                <a:pPr/>
                <a14:m>
                  <m:oMathPara xmlns:m="http://schemas.openxmlformats.org/officeDocument/2006/math">
                    <m:oMathParaPr>
                      <m:jc m:val="centerGroup"/>
                    </m:oMathParaPr>
                    <m:oMath xmlns:m="http://schemas.openxmlformats.org/officeDocument/2006/math">
                      <m:acc>
                        <m:accPr>
                          <m:chr m:val="̂"/>
                          <m:ctrlPr>
                            <a:rPr lang="it-IT" sz="1600" i="1" smtClean="0">
                              <a:effectLst/>
                              <a:latin typeface="Cambria Math" panose="02040503050406030204" pitchFamily="18" charset="0"/>
                            </a:rPr>
                          </m:ctrlPr>
                        </m:accPr>
                        <m:e>
                          <m:r>
                            <a:rPr lang="it-IT" sz="16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it-IT" sz="16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it-IT" sz="1600" i="1">
                              <a:effectLst/>
                              <a:latin typeface="Cambria Math" panose="02040503050406030204" pitchFamily="18" charset="0"/>
                            </a:rPr>
                          </m:ctrlPr>
                        </m:fPr>
                        <m:num>
                          <m:r>
                            <a:rPr lang="it-IT" sz="1600" i="1">
                              <a:effectLst/>
                              <a:latin typeface="Cambria Math" panose="02040503050406030204" pitchFamily="18" charset="0"/>
                              <a:ea typeface="Calibri" panose="020F0502020204030204" pitchFamily="34" charset="0"/>
                              <a:cs typeface="Times New Roman" panose="02020603050405020304" pitchFamily="18" charset="0"/>
                            </a:rPr>
                            <m:t>𝑥</m:t>
                          </m:r>
                          <m:r>
                            <a:rPr lang="it-IT" sz="16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it-IT" sz="1600" i="1">
                                  <a:effectLst/>
                                  <a:latin typeface="Cambria Math" panose="02040503050406030204" pitchFamily="18" charset="0"/>
                                </a:rPr>
                              </m:ctrlPr>
                            </m:funcPr>
                            <m:fName>
                              <m:r>
                                <m:rPr>
                                  <m:sty m:val="p"/>
                                </m:rPr>
                                <a:rPr lang="it-IT" sz="1600">
                                  <a:effectLst/>
                                  <a:latin typeface="Cambria Math" panose="02040503050406030204" pitchFamily="18" charset="0"/>
                                  <a:ea typeface="Calibri" panose="020F0502020204030204" pitchFamily="34" charset="0"/>
                                  <a:cs typeface="Times New Roman" panose="02020603050405020304" pitchFamily="18" charset="0"/>
                                </a:rPr>
                                <m:t>min</m:t>
                              </m:r>
                            </m:fName>
                            <m:e>
                              <m:d>
                                <m:dPr>
                                  <m:ctrlPr>
                                    <a:rPr lang="it-IT" sz="1600" i="1">
                                      <a:effectLst/>
                                      <a:latin typeface="Cambria Math" panose="02040503050406030204" pitchFamily="18" charset="0"/>
                                    </a:rPr>
                                  </m:ctrlPr>
                                </m:dPr>
                                <m:e>
                                  <m:r>
                                    <a:rPr lang="it-IT" sz="1600" i="1">
                                      <a:effectLst/>
                                      <a:latin typeface="Cambria Math" panose="02040503050406030204" pitchFamily="18" charset="0"/>
                                      <a:ea typeface="Calibri" panose="020F0502020204030204" pitchFamily="34" charset="0"/>
                                      <a:cs typeface="Times New Roman" panose="02020603050405020304" pitchFamily="18" charset="0"/>
                                    </a:rPr>
                                    <m:t>𝑥</m:t>
                                  </m:r>
                                </m:e>
                              </m:d>
                            </m:e>
                          </m:func>
                        </m:num>
                        <m:den>
                          <m:func>
                            <m:funcPr>
                              <m:ctrlPr>
                                <a:rPr lang="it-IT" sz="1600" i="1">
                                  <a:effectLst/>
                                  <a:latin typeface="Cambria Math" panose="02040503050406030204" pitchFamily="18" charset="0"/>
                                </a:rPr>
                              </m:ctrlPr>
                            </m:funcPr>
                            <m:fName>
                              <m:r>
                                <m:rPr>
                                  <m:sty m:val="p"/>
                                </m:rPr>
                                <a:rPr lang="it-IT" sz="1600">
                                  <a:effectLst/>
                                  <a:latin typeface="Cambria Math" panose="02040503050406030204" pitchFamily="18" charset="0"/>
                                  <a:ea typeface="Calibri" panose="020F0502020204030204" pitchFamily="34" charset="0"/>
                                  <a:cs typeface="Times New Roman" panose="02020603050405020304" pitchFamily="18" charset="0"/>
                                </a:rPr>
                                <m:t>max</m:t>
                              </m:r>
                            </m:fName>
                            <m:e>
                              <m:d>
                                <m:dPr>
                                  <m:ctrlPr>
                                    <a:rPr lang="it-IT" sz="1600" i="1">
                                      <a:effectLst/>
                                      <a:latin typeface="Cambria Math" panose="02040503050406030204" pitchFamily="18" charset="0"/>
                                    </a:rPr>
                                  </m:ctrlPr>
                                </m:dPr>
                                <m:e>
                                  <m:r>
                                    <a:rPr lang="it-IT" sz="1600" i="1">
                                      <a:effectLst/>
                                      <a:latin typeface="Cambria Math" panose="02040503050406030204" pitchFamily="18" charset="0"/>
                                      <a:ea typeface="Calibri" panose="020F0502020204030204" pitchFamily="34" charset="0"/>
                                      <a:cs typeface="Times New Roman" panose="02020603050405020304" pitchFamily="18" charset="0"/>
                                    </a:rPr>
                                    <m:t>𝑥</m:t>
                                  </m:r>
                                </m:e>
                              </m:d>
                            </m:e>
                          </m:func>
                          <m:r>
                            <a:rPr lang="it-IT" sz="16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it-IT" sz="1600">
                              <a:effectLst/>
                              <a:latin typeface="Cambria Math" panose="02040503050406030204" pitchFamily="18" charset="0"/>
                              <a:ea typeface="Calibri" panose="020F0502020204030204" pitchFamily="34" charset="0"/>
                              <a:cs typeface="Times New Roman" panose="02020603050405020304" pitchFamily="18" charset="0"/>
                            </a:rPr>
                            <m:t>min</m:t>
                          </m:r>
                          <m:r>
                            <a:rPr lang="it-IT" sz="16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it-IT" sz="1600">
                              <a:effectLst/>
                              <a:latin typeface="Cambria Math" panose="02040503050406030204" pitchFamily="18" charset="0"/>
                              <a:ea typeface="Calibri" panose="020F0502020204030204" pitchFamily="34" charset="0"/>
                              <a:cs typeface="Times New Roman" panose="02020603050405020304" pitchFamily="18" charset="0"/>
                            </a:rPr>
                            <m:t>x</m:t>
                          </m:r>
                          <m:r>
                            <a:rPr lang="it-IT" sz="1600" i="1">
                              <a:effectLst/>
                              <a:latin typeface="Cambria Math" panose="02040503050406030204" pitchFamily="18" charset="0"/>
                              <a:ea typeface="Calibri" panose="020F0502020204030204" pitchFamily="34" charset="0"/>
                              <a:cs typeface="Times New Roman" panose="02020603050405020304" pitchFamily="18" charset="0"/>
                            </a:rPr>
                            <m:t>)</m:t>
                          </m:r>
                        </m:den>
                      </m:f>
                    </m:oMath>
                  </m:oMathPara>
                </a14:m>
                <a:endParaRPr lang="en-US" b="0" i="0" dirty="0">
                  <a:solidFill>
                    <a:srgbClr val="212529"/>
                  </a:solidFill>
                  <a:effectLst/>
                  <a:latin typeface="-apple-system"/>
                </a:endParaRPr>
              </a:p>
              <a:p>
                <a:endParaRPr lang="en-US" b="0" i="0" dirty="0">
                  <a:solidFill>
                    <a:srgbClr val="212529"/>
                  </a:solidFill>
                  <a:effectLst/>
                  <a:latin typeface="-apple-system"/>
                </a:endParaRPr>
              </a:p>
              <a:p>
                <a:pPr marL="285750" indent="-285750" algn="just">
                  <a:buFont typeface="Arial" panose="020B0604020202020204" pitchFamily="34" charset="0"/>
                  <a:buChar char="•"/>
                </a:pPr>
                <a:r>
                  <a:rPr lang="en-US" dirty="0"/>
                  <a:t>Scaling each feature between 0 and 1.</a:t>
                </a:r>
              </a:p>
            </p:txBody>
          </p:sp>
        </mc:Choice>
        <mc:Fallback xmlns="">
          <p:sp>
            <p:nvSpPr>
              <p:cNvPr id="13" name="CuadroTexto 12">
                <a:extLst>
                  <a:ext uri="{FF2B5EF4-FFF2-40B4-BE49-F238E27FC236}">
                    <a16:creationId xmlns:a16="http://schemas.microsoft.com/office/drawing/2014/main" id="{89896791-C7C8-60D1-1894-FF26001E0CD2}"/>
                  </a:ext>
                </a:extLst>
              </p:cNvPr>
              <p:cNvSpPr txBox="1">
                <a:spLocks noRot="1" noChangeAspect="1" noMove="1" noResize="1" noEditPoints="1" noAdjustHandles="1" noChangeArrowheads="1" noChangeShapeType="1" noTextEdit="1"/>
              </p:cNvSpPr>
              <p:nvPr/>
            </p:nvSpPr>
            <p:spPr>
              <a:xfrm>
                <a:off x="4497938" y="1505138"/>
                <a:ext cx="6868562" cy="2799100"/>
              </a:xfrm>
              <a:prstGeom prst="rect">
                <a:avLst/>
              </a:prstGeom>
              <a:blipFill>
                <a:blip r:embed="rId3"/>
                <a:stretch>
                  <a:fillRect l="-621" t="-1307" r="-710" b="-2614"/>
                </a:stretch>
              </a:blipFill>
            </p:spPr>
            <p:txBody>
              <a:bodyPr/>
              <a:lstStyle/>
              <a:p>
                <a:r>
                  <a:rPr lang="es-ES">
                    <a:noFill/>
                  </a:rPr>
                  <a:t> </a:t>
                </a:r>
              </a:p>
            </p:txBody>
          </p:sp>
        </mc:Fallback>
      </mc:AlternateContent>
      <p:pic>
        <p:nvPicPr>
          <p:cNvPr id="8" name="Imagen 7" descr="Texto&#10;&#10;Descripción generada automáticamente con confianza baja">
            <a:extLst>
              <a:ext uri="{FF2B5EF4-FFF2-40B4-BE49-F238E27FC236}">
                <a16:creationId xmlns:a16="http://schemas.microsoft.com/office/drawing/2014/main" id="{63194A15-D9E4-2612-1952-53D1458FA8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4695" y="1238211"/>
            <a:ext cx="3012306" cy="5215384"/>
          </a:xfrm>
          <a:prstGeom prst="rect">
            <a:avLst/>
          </a:prstGeom>
          <a:noFill/>
          <a:ln>
            <a:noFill/>
          </a:ln>
        </p:spPr>
      </p:pic>
      <p:pic>
        <p:nvPicPr>
          <p:cNvPr id="9" name="Imagen 8" descr="Una captura de pantalla de un celular&#10;&#10;Descripción generada automáticamente con confianza media">
            <a:extLst>
              <a:ext uri="{FF2B5EF4-FFF2-40B4-BE49-F238E27FC236}">
                <a16:creationId xmlns:a16="http://schemas.microsoft.com/office/drawing/2014/main" id="{5B4C75DA-E43A-573E-E00D-41B949F630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7937" y="4456541"/>
            <a:ext cx="6769368" cy="1792641"/>
          </a:xfrm>
          <a:prstGeom prst="rect">
            <a:avLst/>
          </a:prstGeom>
          <a:noFill/>
          <a:ln>
            <a:noFill/>
          </a:ln>
        </p:spPr>
      </p:pic>
      <p:pic>
        <p:nvPicPr>
          <p:cNvPr id="6" name="Imagen 5" descr="Imagen que contiene Texto&#10;&#10;Descripción generada automáticamente">
            <a:extLst>
              <a:ext uri="{FF2B5EF4-FFF2-40B4-BE49-F238E27FC236}">
                <a16:creationId xmlns:a16="http://schemas.microsoft.com/office/drawing/2014/main" id="{F688FA97-C414-A85A-1735-EBD6A1EC778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54089" y="390500"/>
            <a:ext cx="4217211" cy="700883"/>
          </a:xfrm>
          <a:prstGeom prst="rect">
            <a:avLst/>
          </a:prstGeom>
          <a:noFill/>
          <a:ln>
            <a:noFill/>
          </a:ln>
        </p:spPr>
      </p:pic>
    </p:spTree>
    <p:extLst>
      <p:ext uri="{BB962C8B-B14F-4D97-AF65-F5344CB8AC3E}">
        <p14:creationId xmlns:p14="http://schemas.microsoft.com/office/powerpoint/2010/main" val="939638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a:gradFill>
            <a:gsLst>
              <a:gs pos="16000">
                <a:srgbClr val="38BCC3"/>
              </a:gs>
              <a:gs pos="90000">
                <a:schemeClr val="bg2">
                  <a:lumMod val="90000"/>
                </a:schemeClr>
              </a:gs>
            </a:gsLst>
            <a:lin ang="12000000" scaled="0"/>
          </a:gradFill>
        </p:spPr>
      </p:pic>
      <p:pic>
        <p:nvPicPr>
          <p:cNvPr id="13" name="Imagen 12"/>
          <p:cNvPicPr>
            <a:picLocks noChangeAspect="1"/>
          </p:cNvPicPr>
          <p:nvPr/>
        </p:nvPicPr>
        <p:blipFill>
          <a:blip r:embed="rId3"/>
          <a:stretch>
            <a:fillRect/>
          </a:stretch>
        </p:blipFill>
        <p:spPr>
          <a:xfrm>
            <a:off x="1210056" y="0"/>
            <a:ext cx="9771888" cy="6858000"/>
          </a:xfrm>
          <a:prstGeom prst="rect">
            <a:avLst/>
          </a:prstGeom>
        </p:spPr>
      </p:pic>
      <p:sp>
        <p:nvSpPr>
          <p:cNvPr id="17" name="Google Shape;276;p38"/>
          <p:cNvSpPr txBox="1">
            <a:spLocks/>
          </p:cNvSpPr>
          <p:nvPr/>
        </p:nvSpPr>
        <p:spPr>
          <a:xfrm>
            <a:off x="462771" y="926472"/>
            <a:ext cx="11266457" cy="3138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ranklin Gothic Heavy" panose="020B0903020102020204" pitchFamily="34" charset="0"/>
              </a:rPr>
              <a:t>4. MATHERIALS AND METHODS</a:t>
            </a:r>
          </a:p>
        </p:txBody>
      </p:sp>
      <p:sp>
        <p:nvSpPr>
          <p:cNvPr id="6" name="Subtítulo 1">
            <a:extLst>
              <a:ext uri="{FF2B5EF4-FFF2-40B4-BE49-F238E27FC236}">
                <a16:creationId xmlns:a16="http://schemas.microsoft.com/office/drawing/2014/main" id="{3C3BAD03-B5C1-CCE8-E3F7-14E8B1A01AF8}"/>
              </a:ext>
            </a:extLst>
          </p:cNvPr>
          <p:cNvSpPr txBox="1">
            <a:spLocks/>
          </p:cNvSpPr>
          <p:nvPr/>
        </p:nvSpPr>
        <p:spPr>
          <a:xfrm>
            <a:off x="2289518" y="3959715"/>
            <a:ext cx="7612961" cy="3241152"/>
          </a:xfrm>
          <a:prstGeom prst="rect">
            <a:avLst/>
          </a:prstGeom>
        </p:spPr>
        <p:txBody>
          <a:bodyPr spcFirstLastPara="1" vert="horz" lIns="121920" tIns="60960" rIns="121920" bIns="60960" rtlCol="0" anchor="t" anchorCtr="0">
            <a:normAutofit/>
          </a:bodyPr>
          <a:lstStyle>
            <a:lvl1pPr marL="228600" lvl="0"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1pPr>
            <a:lvl2pPr marL="685800" lvl="1"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2pPr>
            <a:lvl3pPr marL="1143000" lvl="2"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3pPr>
            <a:lvl4pPr marL="1600200" lvl="3"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4pPr>
            <a:lvl5pPr marL="2057400" lvl="4"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5pPr>
            <a:lvl6pPr marL="2514600" lvl="5"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6pPr>
            <a:lvl7pPr marL="2971800" lvl="6"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7pPr>
            <a:lvl8pPr marL="3429000" lvl="7"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8pPr>
            <a:lvl9pPr marL="3886200" lvl="8"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9pPr>
          </a:lstStyle>
          <a:p>
            <a:pPr marL="0" indent="0" algn="ctr">
              <a:lnSpc>
                <a:spcPct val="90000"/>
              </a:lnSpc>
              <a:spcBef>
                <a:spcPts val="1333"/>
              </a:spcBef>
              <a:buClr>
                <a:schemeClr val="accent1"/>
              </a:buClr>
              <a:buSzPct val="100000"/>
            </a:pPr>
            <a:r>
              <a:rPr lang="en-US" sz="2400" dirty="0">
                <a:solidFill>
                  <a:schemeClr val="tx1"/>
                </a:solidFill>
              </a:rPr>
              <a:t>Workflow</a:t>
            </a:r>
          </a:p>
          <a:p>
            <a:pPr marL="0" indent="0" algn="ctr">
              <a:lnSpc>
                <a:spcPct val="90000"/>
              </a:lnSpc>
              <a:spcBef>
                <a:spcPts val="1333"/>
              </a:spcBef>
              <a:buClr>
                <a:schemeClr val="accent1"/>
              </a:buClr>
              <a:buSzPct val="100000"/>
            </a:pPr>
            <a:r>
              <a:rPr lang="en-US" sz="2400" dirty="0">
                <a:solidFill>
                  <a:schemeClr val="tx1"/>
                </a:solidFill>
              </a:rPr>
              <a:t>Raw Data Processing</a:t>
            </a:r>
          </a:p>
          <a:p>
            <a:pPr marL="0" indent="0" algn="ctr">
              <a:lnSpc>
                <a:spcPct val="90000"/>
              </a:lnSpc>
              <a:spcBef>
                <a:spcPts val="1333"/>
              </a:spcBef>
              <a:buClr>
                <a:schemeClr val="accent1"/>
              </a:buClr>
              <a:buSzPct val="100000"/>
            </a:pPr>
            <a:r>
              <a:rPr lang="en-US" sz="2400" b="1" dirty="0">
                <a:solidFill>
                  <a:schemeClr val="tx1"/>
                </a:solidFill>
              </a:rPr>
              <a:t>Modelling + Results</a:t>
            </a:r>
          </a:p>
        </p:txBody>
      </p:sp>
    </p:spTree>
    <p:extLst>
      <p:ext uri="{BB962C8B-B14F-4D97-AF65-F5344CB8AC3E}">
        <p14:creationId xmlns:p14="http://schemas.microsoft.com/office/powerpoint/2010/main" val="97068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E15A57-883B-5510-44D5-6F86D8C455BB}"/>
              </a:ext>
            </a:extLst>
          </p:cNvPr>
          <p:cNvSpPr>
            <a:spLocks noGrp="1"/>
          </p:cNvSpPr>
          <p:nvPr>
            <p:ph type="title"/>
          </p:nvPr>
        </p:nvSpPr>
        <p:spPr>
          <a:xfrm>
            <a:off x="1658619" y="1285283"/>
            <a:ext cx="6788150" cy="1662698"/>
          </a:xfrm>
        </p:spPr>
        <p:txBody>
          <a:bodyPr/>
          <a:lstStyle/>
          <a:p>
            <a:r>
              <a:rPr lang="en-US" sz="2400" i="1" dirty="0"/>
              <a:t>1) Optimization of the number of nodes with a  2 hidden layer model with </a:t>
            </a:r>
            <a:r>
              <a:rPr lang="en-US" sz="2400" i="1" dirty="0" err="1"/>
              <a:t>keras</a:t>
            </a:r>
            <a:endParaRPr lang="es-ES" sz="2400" dirty="0"/>
          </a:p>
        </p:txBody>
      </p:sp>
      <p:sp>
        <p:nvSpPr>
          <p:cNvPr id="3" name="Marcador de contenido 2">
            <a:extLst>
              <a:ext uri="{FF2B5EF4-FFF2-40B4-BE49-F238E27FC236}">
                <a16:creationId xmlns:a16="http://schemas.microsoft.com/office/drawing/2014/main" id="{745FA218-EF3E-6A56-0C12-D7E1D640F02B}"/>
              </a:ext>
            </a:extLst>
          </p:cNvPr>
          <p:cNvSpPr>
            <a:spLocks noGrp="1"/>
          </p:cNvSpPr>
          <p:nvPr>
            <p:ph sz="half" idx="4294967295"/>
          </p:nvPr>
        </p:nvSpPr>
        <p:spPr>
          <a:xfrm>
            <a:off x="2109006" y="2187734"/>
            <a:ext cx="5577255" cy="897982"/>
          </a:xfrm>
        </p:spPr>
        <p:txBody>
          <a:bodyPr vert="horz" lIns="91440" tIns="45720" rIns="91440" bIns="45720" rtlCol="0">
            <a:normAutofit/>
          </a:bodyPr>
          <a:lstStyle/>
          <a:p>
            <a:pPr algn="just"/>
            <a:r>
              <a:rPr lang="en-US" sz="2000" dirty="0"/>
              <a:t>It was performed by means of a 3-fold Randomized Search CV.</a:t>
            </a:r>
          </a:p>
          <a:p>
            <a:pPr algn="just"/>
            <a:endParaRPr lang="en-US" sz="2200" dirty="0"/>
          </a:p>
        </p:txBody>
      </p:sp>
      <p:pic>
        <p:nvPicPr>
          <p:cNvPr id="7" name="Imagen 6">
            <a:extLst>
              <a:ext uri="{FF2B5EF4-FFF2-40B4-BE49-F238E27FC236}">
                <a16:creationId xmlns:a16="http://schemas.microsoft.com/office/drawing/2014/main" id="{B722E07C-D3B1-6C1E-062E-BFC38F84B910}"/>
              </a:ext>
            </a:extLst>
          </p:cNvPr>
          <p:cNvPicPr>
            <a:picLocks noChangeAspect="1"/>
          </p:cNvPicPr>
          <p:nvPr/>
        </p:nvPicPr>
        <p:blipFill>
          <a:blip r:embed="rId3"/>
          <a:stretch>
            <a:fillRect/>
          </a:stretch>
        </p:blipFill>
        <p:spPr>
          <a:xfrm>
            <a:off x="411821" y="3461151"/>
            <a:ext cx="3394370" cy="2463171"/>
          </a:xfrm>
          <a:prstGeom prst="rect">
            <a:avLst/>
          </a:prstGeom>
        </p:spPr>
      </p:pic>
      <p:sp>
        <p:nvSpPr>
          <p:cNvPr id="16" name="Flecha: a la derecha 15">
            <a:extLst>
              <a:ext uri="{FF2B5EF4-FFF2-40B4-BE49-F238E27FC236}">
                <a16:creationId xmlns:a16="http://schemas.microsoft.com/office/drawing/2014/main" id="{7E4A7D74-BBED-EB5D-04CA-965FE3DF80AA}"/>
              </a:ext>
            </a:extLst>
          </p:cNvPr>
          <p:cNvSpPr/>
          <p:nvPr/>
        </p:nvSpPr>
        <p:spPr>
          <a:xfrm>
            <a:off x="3999999" y="4526280"/>
            <a:ext cx="430035" cy="237192"/>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0" name="Título 1">
            <a:extLst>
              <a:ext uri="{FF2B5EF4-FFF2-40B4-BE49-F238E27FC236}">
                <a16:creationId xmlns:a16="http://schemas.microsoft.com/office/drawing/2014/main" id="{6211621D-A2CB-52C3-49B6-E8BD607B0F6C}"/>
              </a:ext>
            </a:extLst>
          </p:cNvPr>
          <p:cNvSpPr txBox="1">
            <a:spLocks/>
          </p:cNvSpPr>
          <p:nvPr/>
        </p:nvSpPr>
        <p:spPr>
          <a:xfrm>
            <a:off x="711466" y="373049"/>
            <a:ext cx="11162481" cy="10548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Franklin Gothic Heavy" panose="020B0903020102020204" pitchFamily="34" charset="0"/>
              </a:rPr>
              <a:t>Development of the model DeepSF2hidden with gene expression</a:t>
            </a:r>
            <a:br>
              <a:rPr lang="en-US" sz="2800" dirty="0"/>
            </a:br>
            <a:endParaRPr lang="en-US" sz="2800" i="1" dirty="0"/>
          </a:p>
        </p:txBody>
      </p:sp>
      <p:pic>
        <p:nvPicPr>
          <p:cNvPr id="23" name="Imagen 22">
            <a:extLst>
              <a:ext uri="{FF2B5EF4-FFF2-40B4-BE49-F238E27FC236}">
                <a16:creationId xmlns:a16="http://schemas.microsoft.com/office/drawing/2014/main" id="{9C491B4A-AC7B-BD41-B0C8-4777A4941D04}"/>
              </a:ext>
            </a:extLst>
          </p:cNvPr>
          <p:cNvPicPr>
            <a:picLocks noChangeAspect="1"/>
          </p:cNvPicPr>
          <p:nvPr/>
        </p:nvPicPr>
        <p:blipFill>
          <a:blip r:embed="rId4"/>
          <a:stretch>
            <a:fillRect/>
          </a:stretch>
        </p:blipFill>
        <p:spPr>
          <a:xfrm>
            <a:off x="4510343" y="3130607"/>
            <a:ext cx="2245995" cy="3289988"/>
          </a:xfrm>
          <a:prstGeom prst="rect">
            <a:avLst/>
          </a:prstGeom>
        </p:spPr>
      </p:pic>
      <p:sp>
        <p:nvSpPr>
          <p:cNvPr id="27" name="Flecha: a la derecha 26">
            <a:extLst>
              <a:ext uri="{FF2B5EF4-FFF2-40B4-BE49-F238E27FC236}">
                <a16:creationId xmlns:a16="http://schemas.microsoft.com/office/drawing/2014/main" id="{5DD36AE3-6883-66D0-DE85-BA87F371909B}"/>
              </a:ext>
            </a:extLst>
          </p:cNvPr>
          <p:cNvSpPr/>
          <p:nvPr/>
        </p:nvSpPr>
        <p:spPr>
          <a:xfrm>
            <a:off x="6813637" y="4559316"/>
            <a:ext cx="430035" cy="237192"/>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30" name="Imagen 29">
            <a:extLst>
              <a:ext uri="{FF2B5EF4-FFF2-40B4-BE49-F238E27FC236}">
                <a16:creationId xmlns:a16="http://schemas.microsoft.com/office/drawing/2014/main" id="{D8FE601A-D9E0-3417-2DF6-15B77BBBD1B4}"/>
              </a:ext>
            </a:extLst>
          </p:cNvPr>
          <p:cNvPicPr>
            <a:picLocks noChangeAspect="1"/>
          </p:cNvPicPr>
          <p:nvPr/>
        </p:nvPicPr>
        <p:blipFill>
          <a:blip r:embed="rId5"/>
          <a:stretch>
            <a:fillRect/>
          </a:stretch>
        </p:blipFill>
        <p:spPr>
          <a:xfrm>
            <a:off x="7243672" y="1667920"/>
            <a:ext cx="4741301" cy="4505144"/>
          </a:xfrm>
          <a:prstGeom prst="rect">
            <a:avLst/>
          </a:prstGeom>
        </p:spPr>
      </p:pic>
    </p:spTree>
    <p:extLst>
      <p:ext uri="{BB962C8B-B14F-4D97-AF65-F5344CB8AC3E}">
        <p14:creationId xmlns:p14="http://schemas.microsoft.com/office/powerpoint/2010/main" val="412057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5FA218-EF3E-6A56-0C12-D7E1D640F02B}"/>
              </a:ext>
            </a:extLst>
          </p:cNvPr>
          <p:cNvSpPr>
            <a:spLocks noGrp="1"/>
          </p:cNvSpPr>
          <p:nvPr>
            <p:ph sz="half" idx="4294967295"/>
          </p:nvPr>
        </p:nvSpPr>
        <p:spPr>
          <a:xfrm>
            <a:off x="198782" y="2038350"/>
            <a:ext cx="7395028" cy="4613275"/>
          </a:xfrm>
        </p:spPr>
        <p:txBody>
          <a:bodyPr vert="horz" lIns="91440" tIns="45720" rIns="91440" bIns="45720" rtlCol="0">
            <a:normAutofit/>
          </a:bodyPr>
          <a:lstStyle/>
          <a:p>
            <a:pPr algn="just"/>
            <a:endParaRPr lang="en-US" sz="2200" dirty="0"/>
          </a:p>
          <a:p>
            <a:pPr algn="just"/>
            <a:endParaRPr lang="en-US" sz="2200" dirty="0"/>
          </a:p>
          <a:p>
            <a:pPr algn="just"/>
            <a:endParaRPr lang="en-US" sz="2200" dirty="0"/>
          </a:p>
          <a:p>
            <a:pPr algn="just"/>
            <a:endParaRPr lang="en-US" sz="2200" dirty="0"/>
          </a:p>
          <a:p>
            <a:pPr algn="just"/>
            <a:endParaRPr lang="en-US" sz="2200" dirty="0"/>
          </a:p>
          <a:p>
            <a:pPr marL="0" indent="0" algn="just">
              <a:buNone/>
            </a:pPr>
            <a:endParaRPr lang="en-US" sz="2200" dirty="0"/>
          </a:p>
          <a:p>
            <a:pPr marL="0" indent="0" algn="just">
              <a:buNone/>
            </a:pPr>
            <a:endParaRPr lang="en-US" sz="2200" dirty="0"/>
          </a:p>
          <a:p>
            <a:pPr algn="just"/>
            <a:r>
              <a:rPr lang="en-US" sz="2000" dirty="0"/>
              <a:t>The experiment was repeated several times giving the following average results: 183 nodes for HL1 and 82 nodes for HL2. </a:t>
            </a:r>
          </a:p>
          <a:p>
            <a:pPr algn="just"/>
            <a:r>
              <a:rPr lang="en-US" sz="2000" dirty="0"/>
              <a:t>The same number of nodes was always used for the model with 2 hidden layers.</a:t>
            </a:r>
          </a:p>
          <a:p>
            <a:pPr algn="just"/>
            <a:endParaRPr lang="en-US" sz="2200" dirty="0"/>
          </a:p>
        </p:txBody>
      </p:sp>
      <p:pic>
        <p:nvPicPr>
          <p:cNvPr id="5" name="Imagen 4" descr="Patrón de fondo&#10;&#10;Descripción generada automáticamente con confianza media">
            <a:extLst>
              <a:ext uri="{FF2B5EF4-FFF2-40B4-BE49-F238E27FC236}">
                <a16:creationId xmlns:a16="http://schemas.microsoft.com/office/drawing/2014/main" id="{FD9A5B28-6E37-2769-B410-85580F7317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5271" y="1560861"/>
            <a:ext cx="3211830" cy="4988301"/>
          </a:xfrm>
          <a:prstGeom prst="rect">
            <a:avLst/>
          </a:prstGeom>
          <a:noFill/>
          <a:ln>
            <a:noFill/>
          </a:ln>
        </p:spPr>
      </p:pic>
      <p:pic>
        <p:nvPicPr>
          <p:cNvPr id="12" name="Imagen 11">
            <a:extLst>
              <a:ext uri="{FF2B5EF4-FFF2-40B4-BE49-F238E27FC236}">
                <a16:creationId xmlns:a16="http://schemas.microsoft.com/office/drawing/2014/main" id="{D0E741EB-589F-5698-B40C-BC8EAE1BD422}"/>
              </a:ext>
            </a:extLst>
          </p:cNvPr>
          <p:cNvPicPr>
            <a:picLocks noChangeAspect="1"/>
          </p:cNvPicPr>
          <p:nvPr/>
        </p:nvPicPr>
        <p:blipFill>
          <a:blip r:embed="rId4"/>
          <a:stretch>
            <a:fillRect/>
          </a:stretch>
        </p:blipFill>
        <p:spPr>
          <a:xfrm>
            <a:off x="1039650" y="2596670"/>
            <a:ext cx="6554159" cy="1937569"/>
          </a:xfrm>
          <a:prstGeom prst="rect">
            <a:avLst/>
          </a:prstGeom>
        </p:spPr>
      </p:pic>
      <p:sp>
        <p:nvSpPr>
          <p:cNvPr id="7" name="Título 1">
            <a:extLst>
              <a:ext uri="{FF2B5EF4-FFF2-40B4-BE49-F238E27FC236}">
                <a16:creationId xmlns:a16="http://schemas.microsoft.com/office/drawing/2014/main" id="{C2A58051-70CE-A6A5-AE08-BD8B08E5A7D5}"/>
              </a:ext>
            </a:extLst>
          </p:cNvPr>
          <p:cNvSpPr txBox="1">
            <a:spLocks/>
          </p:cNvSpPr>
          <p:nvPr/>
        </p:nvSpPr>
        <p:spPr>
          <a:xfrm>
            <a:off x="711466" y="373049"/>
            <a:ext cx="11162481" cy="10548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Franklin Gothic Heavy" panose="020B0903020102020204" pitchFamily="34" charset="0"/>
              </a:rPr>
              <a:t>Development of the model DeepSF2hidden with gene expression</a:t>
            </a:r>
            <a:br>
              <a:rPr lang="en-US" sz="2800" dirty="0"/>
            </a:br>
            <a:endParaRPr lang="en-US" sz="2800" i="1" dirty="0"/>
          </a:p>
        </p:txBody>
      </p:sp>
      <p:sp>
        <p:nvSpPr>
          <p:cNvPr id="9" name="Título 1">
            <a:extLst>
              <a:ext uri="{FF2B5EF4-FFF2-40B4-BE49-F238E27FC236}">
                <a16:creationId xmlns:a16="http://schemas.microsoft.com/office/drawing/2014/main" id="{34B51A89-0393-85F4-E511-76C21D0590BC}"/>
              </a:ext>
            </a:extLst>
          </p:cNvPr>
          <p:cNvSpPr>
            <a:spLocks noGrp="1"/>
          </p:cNvSpPr>
          <p:nvPr>
            <p:ph type="title"/>
          </p:nvPr>
        </p:nvSpPr>
        <p:spPr>
          <a:xfrm>
            <a:off x="1656412" y="1196327"/>
            <a:ext cx="6218859" cy="1446282"/>
          </a:xfrm>
        </p:spPr>
        <p:txBody>
          <a:bodyPr/>
          <a:lstStyle/>
          <a:p>
            <a:r>
              <a:rPr lang="en-US" sz="2400" i="1" dirty="0"/>
              <a:t>1) Optimization of the number of nodes with a  2 hidden layer model with </a:t>
            </a:r>
            <a:r>
              <a:rPr lang="en-US" sz="2400" i="1" dirty="0" err="1"/>
              <a:t>keras</a:t>
            </a:r>
            <a:endParaRPr lang="es-ES" sz="2400" dirty="0"/>
          </a:p>
        </p:txBody>
      </p:sp>
    </p:spTree>
    <p:extLst>
      <p:ext uri="{BB962C8B-B14F-4D97-AF65-F5344CB8AC3E}">
        <p14:creationId xmlns:p14="http://schemas.microsoft.com/office/powerpoint/2010/main" val="140468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13E71CDC-984B-1E7D-FBB7-EE607F623644}"/>
              </a:ext>
            </a:extLst>
          </p:cNvPr>
          <p:cNvPicPr>
            <a:picLocks noChangeAspect="1"/>
          </p:cNvPicPr>
          <p:nvPr/>
        </p:nvPicPr>
        <p:blipFill>
          <a:blip r:embed="rId3"/>
          <a:stretch>
            <a:fillRect/>
          </a:stretch>
        </p:blipFill>
        <p:spPr>
          <a:xfrm>
            <a:off x="912694" y="2160971"/>
            <a:ext cx="9498632" cy="4509545"/>
          </a:xfrm>
          <a:prstGeom prst="rect">
            <a:avLst/>
          </a:prstGeom>
        </p:spPr>
      </p:pic>
      <p:sp>
        <p:nvSpPr>
          <p:cNvPr id="5" name="Título 1">
            <a:extLst>
              <a:ext uri="{FF2B5EF4-FFF2-40B4-BE49-F238E27FC236}">
                <a16:creationId xmlns:a16="http://schemas.microsoft.com/office/drawing/2014/main" id="{48C8AFC1-04A2-EB33-DD84-55AA5DDF646F}"/>
              </a:ext>
            </a:extLst>
          </p:cNvPr>
          <p:cNvSpPr txBox="1">
            <a:spLocks/>
          </p:cNvSpPr>
          <p:nvPr/>
        </p:nvSpPr>
        <p:spPr>
          <a:xfrm>
            <a:off x="711466" y="373049"/>
            <a:ext cx="11162481" cy="10548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Franklin Gothic Heavy" panose="020B0903020102020204" pitchFamily="34" charset="0"/>
              </a:rPr>
              <a:t>Development of the model DeepSF2hidden with gene expression</a:t>
            </a:r>
            <a:br>
              <a:rPr lang="en-US" sz="2800" dirty="0"/>
            </a:br>
            <a:endParaRPr lang="en-US" sz="2800" i="1" dirty="0"/>
          </a:p>
        </p:txBody>
      </p:sp>
      <p:sp>
        <p:nvSpPr>
          <p:cNvPr id="2" name="Título 1">
            <a:extLst>
              <a:ext uri="{FF2B5EF4-FFF2-40B4-BE49-F238E27FC236}">
                <a16:creationId xmlns:a16="http://schemas.microsoft.com/office/drawing/2014/main" id="{40BE8E82-6000-12BD-B2E1-2F6EEDDA26A0}"/>
              </a:ext>
            </a:extLst>
          </p:cNvPr>
          <p:cNvSpPr>
            <a:spLocks noGrp="1"/>
          </p:cNvSpPr>
          <p:nvPr>
            <p:ph type="title"/>
          </p:nvPr>
        </p:nvSpPr>
        <p:spPr>
          <a:xfrm>
            <a:off x="1928153" y="1338250"/>
            <a:ext cx="9311396" cy="1645442"/>
          </a:xfrm>
        </p:spPr>
        <p:txBody>
          <a:bodyPr/>
          <a:lstStyle/>
          <a:p>
            <a:r>
              <a:rPr lang="en-US" sz="2000" dirty="0"/>
              <a:t>2) Selection of number of hidden layers, loss function and different strategies to counteract variability in isoform expression with </a:t>
            </a:r>
            <a:r>
              <a:rPr lang="en-US" sz="2000" dirty="0" err="1"/>
              <a:t>Keras</a:t>
            </a:r>
            <a:r>
              <a:rPr lang="en-US" sz="2000" dirty="0"/>
              <a:t>.</a:t>
            </a:r>
            <a:endParaRPr lang="es-ES" sz="2000" dirty="0"/>
          </a:p>
        </p:txBody>
      </p:sp>
    </p:spTree>
    <p:extLst>
      <p:ext uri="{BB962C8B-B14F-4D97-AF65-F5344CB8AC3E}">
        <p14:creationId xmlns:p14="http://schemas.microsoft.com/office/powerpoint/2010/main" val="2255201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70B76C5-DD65-FCDB-2E24-1FD98C009A52}"/>
              </a:ext>
            </a:extLst>
          </p:cNvPr>
          <p:cNvSpPr txBox="1"/>
          <p:nvPr/>
        </p:nvSpPr>
        <p:spPr>
          <a:xfrm>
            <a:off x="2026920" y="2270268"/>
            <a:ext cx="9453614" cy="4062651"/>
          </a:xfrm>
          <a:prstGeom prst="rect">
            <a:avLst/>
          </a:prstGeom>
          <a:noFill/>
        </p:spPr>
        <p:txBody>
          <a:bodyPr wrap="square" rtlCol="0">
            <a:spAutoFit/>
          </a:bodyPr>
          <a:lstStyle/>
          <a:p>
            <a:r>
              <a:rPr lang="en-US" sz="2000" u="sng" dirty="0"/>
              <a:t>Implementation of a weighted loss</a:t>
            </a:r>
          </a:p>
          <a:p>
            <a:pPr algn="just"/>
            <a:endParaRPr lang="en-US" dirty="0"/>
          </a:p>
          <a:p>
            <a:pPr marL="342900" indent="-342900" algn="just">
              <a:buFont typeface="Arial" panose="020B0604020202020204" pitchFamily="34" charset="0"/>
              <a:buChar char="•"/>
            </a:pPr>
            <a:r>
              <a:rPr lang="en-US" sz="2000" dirty="0"/>
              <a:t>The mean of the expression values of the LUAD sample transcripts was calculated and the following function was applied:</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u="sng" dirty="0"/>
              <a:t>Implementation of a transcript transformation function </a:t>
            </a:r>
          </a:p>
          <a:p>
            <a:pPr marL="342900" indent="-342900" algn="just">
              <a:buFont typeface="Arial" panose="020B0604020202020204" pitchFamily="34" charset="0"/>
              <a:buChar char="•"/>
            </a:pPr>
            <a:endParaRPr lang="en-US" sz="2000" dirty="0"/>
          </a:p>
          <a:p>
            <a:pPr algn="just"/>
            <a:r>
              <a:rPr lang="en-US" sz="2000" dirty="0"/>
              <a:t>The implementation of a logarithmic function in base 2 of the transcript expression was studied to counteract the presence of outliers. </a:t>
            </a:r>
          </a:p>
          <a:p>
            <a:endParaRPr lang="en-US" sz="2000"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553EDA42-93B4-6814-28A6-10C11B97E40E}"/>
                  </a:ext>
                </a:extLst>
              </p:cNvPr>
              <p:cNvSpPr txBox="1"/>
              <p:nvPr/>
            </p:nvSpPr>
            <p:spPr>
              <a:xfrm>
                <a:off x="1905000" y="3708648"/>
                <a:ext cx="884630" cy="12186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i="1">
                              <a:latin typeface="Cambria Math" panose="02040503050406030204" pitchFamily="18" charset="0"/>
                            </a:rPr>
                          </m:ctrlPr>
                        </m:accPr>
                        <m:e>
                          <m:r>
                            <a:rPr lang="es-ES" i="1">
                              <a:latin typeface="Cambria Math" panose="02040503050406030204" pitchFamily="18" charset="0"/>
                            </a:rPr>
                            <m:t>𝑧</m:t>
                          </m:r>
                        </m:e>
                      </m:acc>
                      <m:r>
                        <a:rPr lang="es-ES" i="1">
                          <a:latin typeface="Cambria Math" panose="02040503050406030204" pitchFamily="18" charset="0"/>
                        </a:rPr>
                        <m:t>=</m:t>
                      </m:r>
                      <m:f>
                        <m:fPr>
                          <m:ctrlPr>
                            <a:rPr lang="it-IT" i="1">
                              <a:latin typeface="Cambria Math" panose="02040503050406030204" pitchFamily="18" charset="0"/>
                            </a:rPr>
                          </m:ctrlPr>
                        </m:fPr>
                        <m:num>
                          <m:r>
                            <a:rPr lang="es-ES" i="1">
                              <a:latin typeface="Cambria Math" panose="02040503050406030204" pitchFamily="18" charset="0"/>
                            </a:rPr>
                            <m:t>1</m:t>
                          </m:r>
                        </m:num>
                        <m:den>
                          <m:rad>
                            <m:radPr>
                              <m:degHide m:val="on"/>
                              <m:ctrlPr>
                                <a:rPr lang="it-IT" i="1">
                                  <a:latin typeface="Cambria Math" panose="02040503050406030204" pitchFamily="18" charset="0"/>
                                </a:rPr>
                              </m:ctrlPr>
                            </m:radPr>
                            <m:deg/>
                            <m:e>
                              <m:acc>
                                <m:accPr>
                                  <m:chr m:val="⃗"/>
                                  <m:ctrlPr>
                                    <a:rPr lang="it-IT" i="1">
                                      <a:latin typeface="Cambria Math" panose="02040503050406030204" pitchFamily="18" charset="0"/>
                                    </a:rPr>
                                  </m:ctrlPr>
                                </m:accPr>
                                <m:e>
                                  <m:r>
                                    <a:rPr lang="es-ES" i="1">
                                      <a:latin typeface="Cambria Math" panose="02040503050406030204" pitchFamily="18" charset="0"/>
                                    </a:rPr>
                                    <m:t>𝑥</m:t>
                                  </m:r>
                                </m:e>
                              </m:acc>
                            </m:e>
                          </m:rad>
                        </m:den>
                      </m:f>
                    </m:oMath>
                  </m:oMathPara>
                </a14:m>
                <a:endParaRPr lang="it-IT" dirty="0"/>
              </a:p>
              <a:p>
                <a:endParaRPr lang="it-IT" sz="1600" dirty="0">
                  <a:effectLst/>
                  <a:latin typeface="Arial" panose="020B0604020202020204" pitchFamily="34" charset="0"/>
                  <a:ea typeface="Calibri" panose="020F0502020204030204" pitchFamily="34" charset="0"/>
                  <a:cs typeface="Times New Roman" panose="02020603050405020304" pitchFamily="18" charset="0"/>
                </a:endParaRPr>
              </a:p>
              <a:p>
                <a:endParaRPr lang="en-US" sz="2000" dirty="0"/>
              </a:p>
            </p:txBody>
          </p:sp>
        </mc:Choice>
        <mc:Fallback xmlns="">
          <p:sp>
            <p:nvSpPr>
              <p:cNvPr id="6" name="CuadroTexto 5">
                <a:extLst>
                  <a:ext uri="{FF2B5EF4-FFF2-40B4-BE49-F238E27FC236}">
                    <a16:creationId xmlns:a16="http://schemas.microsoft.com/office/drawing/2014/main" id="{553EDA42-93B4-6814-28A6-10C11B97E40E}"/>
                  </a:ext>
                </a:extLst>
              </p:cNvPr>
              <p:cNvSpPr txBox="1">
                <a:spLocks noRot="1" noChangeAspect="1" noMove="1" noResize="1" noEditPoints="1" noAdjustHandles="1" noChangeArrowheads="1" noChangeShapeType="1" noTextEdit="1"/>
              </p:cNvSpPr>
              <p:nvPr/>
            </p:nvSpPr>
            <p:spPr>
              <a:xfrm>
                <a:off x="1905000" y="3708648"/>
                <a:ext cx="884630" cy="1218603"/>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F33E02C9-2BA6-D407-AF69-14F280FF5DD3}"/>
                  </a:ext>
                </a:extLst>
              </p:cNvPr>
              <p:cNvSpPr txBox="1"/>
              <p:nvPr/>
            </p:nvSpPr>
            <p:spPr>
              <a:xfrm>
                <a:off x="8178140" y="3637258"/>
                <a:ext cx="3169920" cy="1395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i="1" smtClean="0">
                              <a:latin typeface="Cambria Math" panose="02040503050406030204" pitchFamily="18" charset="0"/>
                            </a:rPr>
                          </m:ctrlPr>
                        </m:accPr>
                        <m:e>
                          <m:r>
                            <a:rPr lang="es-ES" i="1">
                              <a:latin typeface="Cambria Math" panose="02040503050406030204" pitchFamily="18" charset="0"/>
                            </a:rPr>
                            <m:t>𝑧</m:t>
                          </m:r>
                        </m:e>
                      </m:acc>
                      <m:r>
                        <a:rPr lang="es-ES" i="1">
                          <a:latin typeface="Cambria Math" panose="02040503050406030204" pitchFamily="18" charset="0"/>
                        </a:rPr>
                        <m:t>=</m:t>
                      </m:r>
                      <m:f>
                        <m:fPr>
                          <m:ctrlPr>
                            <a:rPr lang="it-IT" i="1">
                              <a:latin typeface="Cambria Math" panose="02040503050406030204" pitchFamily="18" charset="0"/>
                            </a:rPr>
                          </m:ctrlPr>
                        </m:fPr>
                        <m:num>
                          <m:acc>
                            <m:accPr>
                              <m:chr m:val="⃗"/>
                              <m:ctrlPr>
                                <a:rPr lang="it-IT" i="1">
                                  <a:latin typeface="Cambria Math" panose="02040503050406030204" pitchFamily="18" charset="0"/>
                                </a:rPr>
                              </m:ctrlPr>
                            </m:accPr>
                            <m:e>
                              <m:r>
                                <a:rPr lang="es-ES" i="1">
                                  <a:latin typeface="Cambria Math" panose="02040503050406030204" pitchFamily="18" charset="0"/>
                                </a:rPr>
                                <m:t>𝑧</m:t>
                              </m:r>
                            </m:e>
                          </m:acc>
                          <m:r>
                            <a:rPr lang="es-ES" i="1">
                              <a:latin typeface="Cambria Math" panose="02040503050406030204" pitchFamily="18" charset="0"/>
                            </a:rPr>
                            <m:t>−</m:t>
                          </m:r>
                          <m:r>
                            <m:rPr>
                              <m:sty m:val="p"/>
                            </m:rPr>
                            <a:rPr lang="es-ES">
                              <a:latin typeface="Cambria Math" panose="02040503050406030204" pitchFamily="18" charset="0"/>
                            </a:rPr>
                            <m:t>min</m:t>
                          </m:r>
                          <m:r>
                            <a:rPr lang="es-ES" i="1">
                              <a:latin typeface="Cambria Math" panose="02040503050406030204" pitchFamily="18" charset="0"/>
                            </a:rPr>
                            <m:t>(</m:t>
                          </m:r>
                          <m:acc>
                            <m:accPr>
                              <m:chr m:val="⃗"/>
                              <m:ctrlPr>
                                <a:rPr lang="it-IT" i="1">
                                  <a:latin typeface="Cambria Math" panose="02040503050406030204" pitchFamily="18" charset="0"/>
                                </a:rPr>
                              </m:ctrlPr>
                            </m:accPr>
                            <m:e>
                              <m:r>
                                <a:rPr lang="es-ES" i="1">
                                  <a:latin typeface="Cambria Math" panose="02040503050406030204" pitchFamily="18" charset="0"/>
                                </a:rPr>
                                <m:t>𝑧</m:t>
                              </m:r>
                            </m:e>
                          </m:acc>
                          <m:r>
                            <a:rPr lang="es-ES" i="1">
                              <a:latin typeface="Cambria Math" panose="02040503050406030204" pitchFamily="18" charset="0"/>
                            </a:rPr>
                            <m:t>)</m:t>
                          </m:r>
                        </m:num>
                        <m:den>
                          <m:nary>
                            <m:naryPr>
                              <m:chr m:val="∑"/>
                              <m:limLoc m:val="undOvr"/>
                              <m:subHide m:val="on"/>
                              <m:supHide m:val="on"/>
                              <m:ctrlPr>
                                <a:rPr lang="it-IT" i="1">
                                  <a:latin typeface="Cambria Math" panose="02040503050406030204" pitchFamily="18" charset="0"/>
                                </a:rPr>
                              </m:ctrlPr>
                            </m:naryPr>
                            <m:sub/>
                            <m:sup/>
                            <m:e>
                              <m:r>
                                <a:rPr lang="es-ES" i="1">
                                  <a:latin typeface="Cambria Math" panose="02040503050406030204" pitchFamily="18" charset="0"/>
                                </a:rPr>
                                <m:t>(</m:t>
                              </m:r>
                              <m:acc>
                                <m:accPr>
                                  <m:chr m:val="⃗"/>
                                  <m:ctrlPr>
                                    <a:rPr lang="it-IT" i="1">
                                      <a:latin typeface="Cambria Math" panose="02040503050406030204" pitchFamily="18" charset="0"/>
                                    </a:rPr>
                                  </m:ctrlPr>
                                </m:accPr>
                                <m:e>
                                  <m:r>
                                    <a:rPr lang="es-ES" i="1">
                                      <a:latin typeface="Cambria Math" panose="02040503050406030204" pitchFamily="18" charset="0"/>
                                    </a:rPr>
                                    <m:t>𝑧</m:t>
                                  </m:r>
                                </m:e>
                              </m:acc>
                            </m:e>
                          </m:nary>
                          <m:r>
                            <a:rPr lang="es-ES" i="1">
                              <a:latin typeface="Cambria Math" panose="02040503050406030204" pitchFamily="18" charset="0"/>
                            </a:rPr>
                            <m:t>−</m:t>
                          </m:r>
                          <m:r>
                            <m:rPr>
                              <m:sty m:val="p"/>
                            </m:rPr>
                            <a:rPr lang="es-ES">
                              <a:latin typeface="Cambria Math" panose="02040503050406030204" pitchFamily="18" charset="0"/>
                            </a:rPr>
                            <m:t>min</m:t>
                          </m:r>
                          <m:r>
                            <a:rPr lang="es-ES" i="1">
                              <a:latin typeface="Cambria Math" panose="02040503050406030204" pitchFamily="18" charset="0"/>
                            </a:rPr>
                            <m:t>(</m:t>
                          </m:r>
                          <m:acc>
                            <m:accPr>
                              <m:chr m:val="⃗"/>
                              <m:ctrlPr>
                                <a:rPr lang="it-IT" i="1">
                                  <a:latin typeface="Cambria Math" panose="02040503050406030204" pitchFamily="18" charset="0"/>
                                </a:rPr>
                              </m:ctrlPr>
                            </m:accPr>
                            <m:e>
                              <m:r>
                                <a:rPr lang="es-ES" i="1">
                                  <a:latin typeface="Cambria Math" panose="02040503050406030204" pitchFamily="18" charset="0"/>
                                </a:rPr>
                                <m:t>𝑧</m:t>
                              </m:r>
                            </m:e>
                          </m:acc>
                          <m:r>
                            <a:rPr lang="es-ES" i="1">
                              <a:latin typeface="Cambria Math" panose="02040503050406030204" pitchFamily="18" charset="0"/>
                            </a:rPr>
                            <m:t>)</m:t>
                          </m:r>
                          <m:r>
                            <a:rPr lang="es-ES" b="0" i="1" smtClean="0">
                              <a:latin typeface="Cambria Math" panose="02040503050406030204" pitchFamily="18" charset="0"/>
                            </a:rPr>
                            <m:t>)</m:t>
                          </m:r>
                        </m:den>
                      </m:f>
                    </m:oMath>
                  </m:oMathPara>
                </a14:m>
                <a:endParaRPr lang="it-IT" dirty="0"/>
              </a:p>
              <a:p>
                <a:endParaRPr lang="it-IT" sz="2800" i="1" dirty="0">
                  <a:latin typeface="Cambria Math" panose="02040503050406030204" pitchFamily="18" charset="0"/>
                  <a:ea typeface="Calibri" panose="020F0502020204030204" pitchFamily="34" charset="0"/>
                  <a:cs typeface="Times New Roman" panose="02020603050405020304" pitchFamily="18" charset="0"/>
                </a:endParaRPr>
              </a:p>
              <a:p>
                <a:endParaRPr lang="en-US" dirty="0"/>
              </a:p>
            </p:txBody>
          </p:sp>
        </mc:Choice>
        <mc:Fallback xmlns="">
          <p:sp>
            <p:nvSpPr>
              <p:cNvPr id="4" name="CuadroTexto 3">
                <a:extLst>
                  <a:ext uri="{FF2B5EF4-FFF2-40B4-BE49-F238E27FC236}">
                    <a16:creationId xmlns:a16="http://schemas.microsoft.com/office/drawing/2014/main" id="{F33E02C9-2BA6-D407-AF69-14F280FF5DD3}"/>
                  </a:ext>
                </a:extLst>
              </p:cNvPr>
              <p:cNvSpPr txBox="1">
                <a:spLocks noRot="1" noChangeAspect="1" noMove="1" noResize="1" noEditPoints="1" noAdjustHandles="1" noChangeArrowheads="1" noChangeShapeType="1" noTextEdit="1"/>
              </p:cNvSpPr>
              <p:nvPr/>
            </p:nvSpPr>
            <p:spPr>
              <a:xfrm>
                <a:off x="8178140" y="3637258"/>
                <a:ext cx="3169920" cy="1395831"/>
              </a:xfrm>
              <a:prstGeom prst="rect">
                <a:avLst/>
              </a:prstGeom>
              <a:blipFill>
                <a:blip r:embed="rId4"/>
                <a:stretch>
                  <a:fillRect/>
                </a:stretch>
              </a:blipFill>
            </p:spPr>
            <p:txBody>
              <a:bodyPr/>
              <a:lstStyle/>
              <a:p>
                <a:r>
                  <a:rPr lang="es-ES">
                    <a:noFill/>
                  </a:rPr>
                  <a:t> </a:t>
                </a:r>
              </a:p>
            </p:txBody>
          </p:sp>
        </mc:Fallback>
      </mc:AlternateContent>
      <p:pic>
        <p:nvPicPr>
          <p:cNvPr id="13" name="Imagen 12">
            <a:extLst>
              <a:ext uri="{FF2B5EF4-FFF2-40B4-BE49-F238E27FC236}">
                <a16:creationId xmlns:a16="http://schemas.microsoft.com/office/drawing/2014/main" id="{60295680-F7D5-0671-0DE5-026EE3008EF4}"/>
              </a:ext>
            </a:extLst>
          </p:cNvPr>
          <p:cNvPicPr>
            <a:picLocks noChangeAspect="1"/>
          </p:cNvPicPr>
          <p:nvPr/>
        </p:nvPicPr>
        <p:blipFill>
          <a:blip r:embed="rId5"/>
          <a:stretch>
            <a:fillRect/>
          </a:stretch>
        </p:blipFill>
        <p:spPr>
          <a:xfrm>
            <a:off x="3179093" y="3708648"/>
            <a:ext cx="5267677" cy="699349"/>
          </a:xfrm>
          <a:prstGeom prst="rect">
            <a:avLst/>
          </a:prstGeom>
        </p:spPr>
      </p:pic>
      <p:sp>
        <p:nvSpPr>
          <p:cNvPr id="8" name="Título 1">
            <a:extLst>
              <a:ext uri="{FF2B5EF4-FFF2-40B4-BE49-F238E27FC236}">
                <a16:creationId xmlns:a16="http://schemas.microsoft.com/office/drawing/2014/main" id="{CB732619-89E4-C921-0341-04326BECAEB2}"/>
              </a:ext>
            </a:extLst>
          </p:cNvPr>
          <p:cNvSpPr txBox="1">
            <a:spLocks/>
          </p:cNvSpPr>
          <p:nvPr/>
        </p:nvSpPr>
        <p:spPr>
          <a:xfrm>
            <a:off x="711466" y="373049"/>
            <a:ext cx="11162481" cy="10548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Franklin Gothic Heavy" panose="020B0903020102020204" pitchFamily="34" charset="0"/>
              </a:rPr>
              <a:t>Development of the model DeepSF2hidden with gene expression</a:t>
            </a:r>
            <a:br>
              <a:rPr lang="en-US" sz="2800" dirty="0"/>
            </a:br>
            <a:endParaRPr lang="en-US" sz="2800" i="1" dirty="0"/>
          </a:p>
        </p:txBody>
      </p:sp>
      <p:sp>
        <p:nvSpPr>
          <p:cNvPr id="12" name="Título 1">
            <a:extLst>
              <a:ext uri="{FF2B5EF4-FFF2-40B4-BE49-F238E27FC236}">
                <a16:creationId xmlns:a16="http://schemas.microsoft.com/office/drawing/2014/main" id="{82344CA1-73E9-20D9-849C-0C2C979D5CEB}"/>
              </a:ext>
            </a:extLst>
          </p:cNvPr>
          <p:cNvSpPr>
            <a:spLocks noGrp="1"/>
          </p:cNvSpPr>
          <p:nvPr>
            <p:ph type="title"/>
          </p:nvPr>
        </p:nvSpPr>
        <p:spPr>
          <a:xfrm>
            <a:off x="1696841" y="1225171"/>
            <a:ext cx="9783693" cy="738249"/>
          </a:xfrm>
        </p:spPr>
        <p:txBody>
          <a:bodyPr/>
          <a:lstStyle/>
          <a:p>
            <a:r>
              <a:rPr lang="en-US" sz="2000" dirty="0"/>
              <a:t>2) Selection of number of hidden layers, loss function and different strategies to counteract variability in isoform expression with </a:t>
            </a:r>
            <a:r>
              <a:rPr lang="en-US" sz="2000" dirty="0" err="1"/>
              <a:t>Keras</a:t>
            </a:r>
            <a:r>
              <a:rPr lang="en-US" sz="2000" dirty="0"/>
              <a:t>.</a:t>
            </a:r>
            <a:endParaRPr lang="es-ES" sz="2000" dirty="0"/>
          </a:p>
        </p:txBody>
      </p:sp>
    </p:spTree>
    <p:extLst>
      <p:ext uri="{BB962C8B-B14F-4D97-AF65-F5344CB8AC3E}">
        <p14:creationId xmlns:p14="http://schemas.microsoft.com/office/powerpoint/2010/main" val="182845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E24ABA-BF0B-5E23-657E-F7A6E3CA662D}"/>
              </a:ext>
            </a:extLst>
          </p:cNvPr>
          <p:cNvSpPr>
            <a:spLocks noGrp="1"/>
          </p:cNvSpPr>
          <p:nvPr>
            <p:ph type="title"/>
          </p:nvPr>
        </p:nvSpPr>
        <p:spPr>
          <a:xfrm>
            <a:off x="1799022" y="1299991"/>
            <a:ext cx="7504003" cy="1711703"/>
          </a:xfrm>
        </p:spPr>
        <p:txBody>
          <a:bodyPr/>
          <a:lstStyle/>
          <a:p>
            <a:r>
              <a:rPr lang="en-US" sz="2000" dirty="0"/>
              <a:t>2) Selection of number of hidden layers, loss function and different strategies to counteract variability in isoform expression with </a:t>
            </a:r>
            <a:r>
              <a:rPr lang="en-US" sz="2000" dirty="0" err="1"/>
              <a:t>Keras</a:t>
            </a:r>
            <a:r>
              <a:rPr lang="en-US" sz="2000" dirty="0"/>
              <a:t>.</a:t>
            </a:r>
            <a:endParaRPr lang="es-ES" sz="2000" dirty="0"/>
          </a:p>
        </p:txBody>
      </p:sp>
      <p:sp>
        <p:nvSpPr>
          <p:cNvPr id="6" name="Marcador de contenido 2">
            <a:extLst>
              <a:ext uri="{FF2B5EF4-FFF2-40B4-BE49-F238E27FC236}">
                <a16:creationId xmlns:a16="http://schemas.microsoft.com/office/drawing/2014/main" id="{458E2C63-10DB-25B9-E97D-EC2DFBE4AFFC}"/>
              </a:ext>
            </a:extLst>
          </p:cNvPr>
          <p:cNvSpPr>
            <a:spLocks noGrp="1"/>
          </p:cNvSpPr>
          <p:nvPr>
            <p:ph sz="half" idx="4294967295"/>
          </p:nvPr>
        </p:nvSpPr>
        <p:spPr>
          <a:xfrm>
            <a:off x="982921" y="3091206"/>
            <a:ext cx="5340350" cy="3608387"/>
          </a:xfrm>
        </p:spPr>
        <p:txBody>
          <a:bodyPr vert="horz" lIns="91440" tIns="45720" rIns="91440" bIns="45720" rtlCol="0">
            <a:normAutofit/>
          </a:bodyPr>
          <a:lstStyle/>
          <a:p>
            <a:pPr algn="just"/>
            <a:r>
              <a:rPr lang="en-US" sz="2100" dirty="0"/>
              <a:t>Training configuration:</a:t>
            </a:r>
          </a:p>
          <a:p>
            <a:pPr algn="just"/>
            <a:endParaRPr lang="en-US" sz="2100" dirty="0"/>
          </a:p>
          <a:p>
            <a:pPr marL="0" indent="0" algn="just">
              <a:buNone/>
            </a:pPr>
            <a:endParaRPr lang="en-US" sz="2100" dirty="0"/>
          </a:p>
          <a:p>
            <a:pPr marL="0" indent="0" algn="just">
              <a:buNone/>
            </a:pPr>
            <a:endParaRPr lang="en-US" sz="2100" dirty="0"/>
          </a:p>
          <a:p>
            <a:pPr marL="0" indent="0" algn="just">
              <a:buNone/>
            </a:pPr>
            <a:endParaRPr lang="en-US" sz="2100" dirty="0"/>
          </a:p>
          <a:p>
            <a:pPr algn="just"/>
            <a:r>
              <a:rPr lang="en-US" sz="2100" dirty="0"/>
              <a:t>The model performance was evaluated using the validations set.</a:t>
            </a:r>
          </a:p>
          <a:p>
            <a:pPr marL="0" indent="0" algn="just">
              <a:buNone/>
            </a:pPr>
            <a:endParaRPr lang="en-US" sz="2200" dirty="0"/>
          </a:p>
          <a:p>
            <a:pPr algn="just"/>
            <a:endParaRPr lang="en-US" sz="2200" dirty="0"/>
          </a:p>
          <a:p>
            <a:pPr algn="just"/>
            <a:endParaRPr lang="en-US" sz="2200" dirty="0"/>
          </a:p>
          <a:p>
            <a:pPr algn="just"/>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a:p>
            <a:pPr algn="just"/>
            <a:endParaRPr lang="en-US" sz="2200" dirty="0"/>
          </a:p>
        </p:txBody>
      </p:sp>
      <p:pic>
        <p:nvPicPr>
          <p:cNvPr id="3" name="Imagen 2">
            <a:extLst>
              <a:ext uri="{FF2B5EF4-FFF2-40B4-BE49-F238E27FC236}">
                <a16:creationId xmlns:a16="http://schemas.microsoft.com/office/drawing/2014/main" id="{50767ACF-3753-17E1-D77A-73572C919392}"/>
              </a:ext>
            </a:extLst>
          </p:cNvPr>
          <p:cNvPicPr>
            <a:picLocks noChangeAspect="1"/>
          </p:cNvPicPr>
          <p:nvPr/>
        </p:nvPicPr>
        <p:blipFill>
          <a:blip r:embed="rId3"/>
          <a:stretch>
            <a:fillRect/>
          </a:stretch>
        </p:blipFill>
        <p:spPr>
          <a:xfrm>
            <a:off x="6323271" y="2015247"/>
            <a:ext cx="5430452" cy="4477235"/>
          </a:xfrm>
          <a:prstGeom prst="rect">
            <a:avLst/>
          </a:prstGeom>
        </p:spPr>
      </p:pic>
      <p:pic>
        <p:nvPicPr>
          <p:cNvPr id="7" name="Imagen 6">
            <a:extLst>
              <a:ext uri="{FF2B5EF4-FFF2-40B4-BE49-F238E27FC236}">
                <a16:creationId xmlns:a16="http://schemas.microsoft.com/office/drawing/2014/main" id="{DA3F3221-5365-8A7D-D79B-CF77314369F4}"/>
              </a:ext>
            </a:extLst>
          </p:cNvPr>
          <p:cNvPicPr>
            <a:picLocks noChangeAspect="1"/>
          </p:cNvPicPr>
          <p:nvPr/>
        </p:nvPicPr>
        <p:blipFill rotWithShape="1">
          <a:blip r:embed="rId4"/>
          <a:srcRect l="741" t="4266" r="1044" b="5600"/>
          <a:stretch/>
        </p:blipFill>
        <p:spPr>
          <a:xfrm>
            <a:off x="460616" y="3596016"/>
            <a:ext cx="5430453" cy="1130926"/>
          </a:xfrm>
          <a:prstGeom prst="rect">
            <a:avLst/>
          </a:prstGeom>
        </p:spPr>
      </p:pic>
      <p:sp>
        <p:nvSpPr>
          <p:cNvPr id="8" name="Título 1">
            <a:extLst>
              <a:ext uri="{FF2B5EF4-FFF2-40B4-BE49-F238E27FC236}">
                <a16:creationId xmlns:a16="http://schemas.microsoft.com/office/drawing/2014/main" id="{BE4F81AD-7DF0-10B8-6D6A-2969510F27C5}"/>
              </a:ext>
            </a:extLst>
          </p:cNvPr>
          <p:cNvSpPr txBox="1">
            <a:spLocks/>
          </p:cNvSpPr>
          <p:nvPr/>
        </p:nvSpPr>
        <p:spPr>
          <a:xfrm>
            <a:off x="711466" y="373049"/>
            <a:ext cx="11162481" cy="10548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Franklin Gothic Heavy" panose="020B0903020102020204" pitchFamily="34" charset="0"/>
              </a:rPr>
              <a:t>Development of the model DeepSF2hidden with gene expression</a:t>
            </a:r>
            <a:br>
              <a:rPr lang="en-US" sz="2800" dirty="0"/>
            </a:br>
            <a:endParaRPr lang="en-US" sz="2800" i="1" dirty="0"/>
          </a:p>
        </p:txBody>
      </p:sp>
    </p:spTree>
    <p:extLst>
      <p:ext uri="{BB962C8B-B14F-4D97-AF65-F5344CB8AC3E}">
        <p14:creationId xmlns:p14="http://schemas.microsoft.com/office/powerpoint/2010/main" val="153374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7" y="1106115"/>
            <a:ext cx="9699859"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b="1" i="1" dirty="0">
                <a:solidFill>
                  <a:schemeClr val="accent4"/>
                </a:solidFill>
              </a:rPr>
              <a:t>2) SELECT THE NUMBER OF HIDDEN LAYERS, THE LOSS FUNCTION AND TRYING DIFFERENT PIPELINES TO COUNTERACT VARIABILITY IN ISOFORM EXPRESSION.</a:t>
            </a:r>
          </a:p>
        </p:txBody>
      </p:sp>
      <p:sp>
        <p:nvSpPr>
          <p:cNvPr id="2" name="CuadroTexto 1">
            <a:extLst>
              <a:ext uri="{FF2B5EF4-FFF2-40B4-BE49-F238E27FC236}">
                <a16:creationId xmlns:a16="http://schemas.microsoft.com/office/drawing/2014/main" id="{470B76C5-DD65-FCDB-2E24-1FD98C009A52}"/>
              </a:ext>
            </a:extLst>
          </p:cNvPr>
          <p:cNvSpPr txBox="1"/>
          <p:nvPr/>
        </p:nvSpPr>
        <p:spPr>
          <a:xfrm>
            <a:off x="766354" y="1963420"/>
            <a:ext cx="5311140" cy="2970044"/>
          </a:xfrm>
          <a:prstGeom prst="rect">
            <a:avLst/>
          </a:prstGeom>
          <a:noFill/>
        </p:spPr>
        <p:txBody>
          <a:bodyPr wrap="square" rtlCol="0">
            <a:spAutoFit/>
          </a:bodyPr>
          <a:lstStyle/>
          <a:p>
            <a:r>
              <a:rPr lang="en-US" sz="2000" u="sng" dirty="0"/>
              <a:t>Results</a:t>
            </a:r>
          </a:p>
          <a:p>
            <a:pPr marL="342900" indent="-342900" algn="just">
              <a:buFont typeface="Arial" panose="020B0604020202020204" pitchFamily="34" charset="0"/>
              <a:buChar char="•"/>
            </a:pPr>
            <a:r>
              <a:rPr lang="en-US" sz="1700" dirty="0"/>
              <a:t>For all methodologies with RMSE and MAE loss functions, a higher mean expression of transcripts is associated with a higher error.</a:t>
            </a:r>
          </a:p>
          <a:p>
            <a:pPr marL="342900" indent="-342900" algn="just">
              <a:buFont typeface="Arial" panose="020B0604020202020204" pitchFamily="34" charset="0"/>
              <a:buChar char="•"/>
            </a:pPr>
            <a:r>
              <a:rPr lang="en-US" sz="1700" dirty="0"/>
              <a:t>The model can not predict isoforms that low expression levels.</a:t>
            </a:r>
          </a:p>
          <a:p>
            <a:pPr marL="342900" indent="-342900" algn="just">
              <a:buFont typeface="Arial" panose="020B0604020202020204" pitchFamily="34" charset="0"/>
              <a:buChar char="•"/>
            </a:pPr>
            <a:r>
              <a:rPr lang="en-US" sz="1700" dirty="0"/>
              <a:t>Only a log2 transformation of the isoform expression has reduced the effect of high expression outliers.</a:t>
            </a:r>
          </a:p>
          <a:p>
            <a:pPr marL="342900" indent="-342900" algn="just">
              <a:buFont typeface="Arial" panose="020B0604020202020204" pitchFamily="34" charset="0"/>
              <a:buChar char="•"/>
            </a:pPr>
            <a:endParaRPr lang="en-US" sz="1400" dirty="0"/>
          </a:p>
          <a:p>
            <a:endParaRPr lang="en-US" sz="1400" dirty="0"/>
          </a:p>
          <a:p>
            <a:endParaRPr lang="en-US" sz="2000" dirty="0"/>
          </a:p>
        </p:txBody>
      </p:sp>
      <p:pic>
        <p:nvPicPr>
          <p:cNvPr id="9" name="Imagen 8" descr="Gráfico, Gráfico de dispersión&#10;&#10;Descripción generada automáticamente">
            <a:extLst>
              <a:ext uri="{FF2B5EF4-FFF2-40B4-BE49-F238E27FC236}">
                <a16:creationId xmlns:a16="http://schemas.microsoft.com/office/drawing/2014/main" id="{D28EE430-DB43-2E63-1927-01F3F052F4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484" y="4330700"/>
            <a:ext cx="2430420" cy="1620000"/>
          </a:xfrm>
          <a:prstGeom prst="rect">
            <a:avLst/>
          </a:prstGeom>
          <a:noFill/>
          <a:ln>
            <a:noFill/>
          </a:ln>
        </p:spPr>
      </p:pic>
      <p:pic>
        <p:nvPicPr>
          <p:cNvPr id="12" name="Imagen 11" descr="Gráfico, Gráfico de dispersión&#10;&#10;Descripción generada automáticamente">
            <a:extLst>
              <a:ext uri="{FF2B5EF4-FFF2-40B4-BE49-F238E27FC236}">
                <a16:creationId xmlns:a16="http://schemas.microsoft.com/office/drawing/2014/main" id="{AC8982C1-DE44-9DBD-F5E4-67733E2B79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5749" y="4338475"/>
            <a:ext cx="2430649" cy="1620000"/>
          </a:xfrm>
          <a:prstGeom prst="rect">
            <a:avLst/>
          </a:prstGeom>
          <a:noFill/>
          <a:ln>
            <a:noFill/>
          </a:ln>
        </p:spPr>
      </p:pic>
      <p:pic>
        <p:nvPicPr>
          <p:cNvPr id="13" name="Imagen 12" descr="Gráfico, Gráfico de dispersión&#10;&#10;Descripción generada automáticamente">
            <a:extLst>
              <a:ext uri="{FF2B5EF4-FFF2-40B4-BE49-F238E27FC236}">
                <a16:creationId xmlns:a16="http://schemas.microsoft.com/office/drawing/2014/main" id="{24EA0503-25CA-93EC-5592-285AEB9EBF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9128" y="4373294"/>
            <a:ext cx="2430646" cy="1620000"/>
          </a:xfrm>
          <a:prstGeom prst="rect">
            <a:avLst/>
          </a:prstGeom>
          <a:noFill/>
          <a:ln>
            <a:noFill/>
          </a:ln>
        </p:spPr>
      </p:pic>
      <p:pic>
        <p:nvPicPr>
          <p:cNvPr id="14" name="Imagen 13" descr="Gráfico, Gráfico de dispersión&#10;&#10;Descripción generada automáticamente">
            <a:extLst>
              <a:ext uri="{FF2B5EF4-FFF2-40B4-BE49-F238E27FC236}">
                <a16:creationId xmlns:a16="http://schemas.microsoft.com/office/drawing/2014/main" id="{C84E960F-9D8B-6A21-1593-B6D6A0DCC13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52526" y="4373294"/>
            <a:ext cx="2430629" cy="1620000"/>
          </a:xfrm>
          <a:prstGeom prst="rect">
            <a:avLst/>
          </a:prstGeom>
          <a:noFill/>
          <a:ln>
            <a:noFill/>
          </a:ln>
        </p:spPr>
      </p:pic>
      <p:pic>
        <p:nvPicPr>
          <p:cNvPr id="15" name="Imagen 14" descr="Gráfico, Gráfico de dispersión&#10;&#10;Descripción generada automáticamente">
            <a:extLst>
              <a:ext uri="{FF2B5EF4-FFF2-40B4-BE49-F238E27FC236}">
                <a16:creationId xmlns:a16="http://schemas.microsoft.com/office/drawing/2014/main" id="{F55DCD4F-2940-2106-E4FD-3733D9B7944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68582" y="4373294"/>
            <a:ext cx="2430701" cy="1620000"/>
          </a:xfrm>
          <a:prstGeom prst="rect">
            <a:avLst/>
          </a:prstGeom>
          <a:noFill/>
          <a:ln>
            <a:noFill/>
          </a:ln>
        </p:spPr>
      </p:pic>
      <p:sp>
        <p:nvSpPr>
          <p:cNvPr id="3" name="CuadroTexto 2">
            <a:extLst>
              <a:ext uri="{FF2B5EF4-FFF2-40B4-BE49-F238E27FC236}">
                <a16:creationId xmlns:a16="http://schemas.microsoft.com/office/drawing/2014/main" id="{0D4F1EAA-35AB-FE8D-C992-08AF57FF3272}"/>
              </a:ext>
            </a:extLst>
          </p:cNvPr>
          <p:cNvSpPr txBox="1"/>
          <p:nvPr/>
        </p:nvSpPr>
        <p:spPr>
          <a:xfrm>
            <a:off x="442246" y="5975509"/>
            <a:ext cx="2163503" cy="523220"/>
          </a:xfrm>
          <a:prstGeom prst="rect">
            <a:avLst/>
          </a:prstGeom>
          <a:noFill/>
        </p:spPr>
        <p:txBody>
          <a:bodyPr wrap="square" rtlCol="0">
            <a:spAutoFit/>
          </a:bodyPr>
          <a:lstStyle/>
          <a:p>
            <a:pPr algn="ctr"/>
            <a:r>
              <a:rPr lang="es-ES" sz="1400" dirty="0">
                <a:solidFill>
                  <a:schemeClr val="accent1">
                    <a:lumMod val="75000"/>
                  </a:schemeClr>
                </a:solidFill>
              </a:rPr>
              <a:t>2 HL </a:t>
            </a:r>
            <a:r>
              <a:rPr lang="es-ES" sz="1400" dirty="0" err="1">
                <a:solidFill>
                  <a:schemeClr val="accent1">
                    <a:lumMod val="75000"/>
                  </a:schemeClr>
                </a:solidFill>
              </a:rPr>
              <a:t>model</a:t>
            </a:r>
            <a:r>
              <a:rPr lang="es-ES" sz="1400" dirty="0">
                <a:solidFill>
                  <a:schemeClr val="accent1">
                    <a:lumMod val="75000"/>
                  </a:schemeClr>
                </a:solidFill>
              </a:rPr>
              <a:t> </a:t>
            </a:r>
            <a:r>
              <a:rPr lang="es-ES" sz="1400" dirty="0" err="1">
                <a:solidFill>
                  <a:schemeClr val="accent1">
                    <a:lumMod val="75000"/>
                  </a:schemeClr>
                </a:solidFill>
              </a:rPr>
              <a:t>without</a:t>
            </a:r>
            <a:r>
              <a:rPr lang="es-ES" sz="1400" dirty="0">
                <a:solidFill>
                  <a:schemeClr val="accent1">
                    <a:lumMod val="75000"/>
                  </a:schemeClr>
                </a:solidFill>
              </a:rPr>
              <a:t> </a:t>
            </a:r>
            <a:r>
              <a:rPr lang="es-ES" sz="1400" dirty="0" err="1">
                <a:solidFill>
                  <a:schemeClr val="accent1">
                    <a:lumMod val="75000"/>
                  </a:schemeClr>
                </a:solidFill>
              </a:rPr>
              <a:t>label</a:t>
            </a:r>
            <a:r>
              <a:rPr lang="es-ES" sz="1400" dirty="0">
                <a:solidFill>
                  <a:schemeClr val="accent1">
                    <a:lumMod val="75000"/>
                  </a:schemeClr>
                </a:solidFill>
              </a:rPr>
              <a:t> </a:t>
            </a:r>
            <a:r>
              <a:rPr lang="es-ES" sz="1400" dirty="0" err="1">
                <a:solidFill>
                  <a:schemeClr val="accent1">
                    <a:lumMod val="75000"/>
                  </a:schemeClr>
                </a:solidFill>
              </a:rPr>
              <a:t>transformation</a:t>
            </a:r>
            <a:endParaRPr lang="es-ES" sz="1400" dirty="0">
              <a:solidFill>
                <a:schemeClr val="accent1">
                  <a:lumMod val="75000"/>
                </a:schemeClr>
              </a:solidFill>
            </a:endParaRPr>
          </a:p>
        </p:txBody>
      </p:sp>
      <p:sp>
        <p:nvSpPr>
          <p:cNvPr id="6" name="CuadroTexto 5">
            <a:extLst>
              <a:ext uri="{FF2B5EF4-FFF2-40B4-BE49-F238E27FC236}">
                <a16:creationId xmlns:a16="http://schemas.microsoft.com/office/drawing/2014/main" id="{28941391-1896-5CE1-3A1B-3275C121FF7D}"/>
              </a:ext>
            </a:extLst>
          </p:cNvPr>
          <p:cNvSpPr txBox="1"/>
          <p:nvPr/>
        </p:nvSpPr>
        <p:spPr>
          <a:xfrm>
            <a:off x="2782675" y="5993294"/>
            <a:ext cx="2081882" cy="738664"/>
          </a:xfrm>
          <a:prstGeom prst="rect">
            <a:avLst/>
          </a:prstGeom>
          <a:noFill/>
        </p:spPr>
        <p:txBody>
          <a:bodyPr wrap="square" rtlCol="0">
            <a:spAutoFit/>
          </a:bodyPr>
          <a:lstStyle/>
          <a:p>
            <a:pPr algn="ctr"/>
            <a:r>
              <a:rPr lang="es-ES" sz="1400" dirty="0">
                <a:solidFill>
                  <a:schemeClr val="accent1">
                    <a:lumMod val="75000"/>
                  </a:schemeClr>
                </a:solidFill>
              </a:rPr>
              <a:t>2 HL </a:t>
            </a:r>
            <a:r>
              <a:rPr lang="es-ES" sz="1400" dirty="0" err="1">
                <a:solidFill>
                  <a:schemeClr val="accent1">
                    <a:lumMod val="75000"/>
                  </a:schemeClr>
                </a:solidFill>
              </a:rPr>
              <a:t>model</a:t>
            </a:r>
            <a:r>
              <a:rPr lang="es-ES" sz="1400" dirty="0">
                <a:solidFill>
                  <a:schemeClr val="accent1">
                    <a:lumMod val="75000"/>
                  </a:schemeClr>
                </a:solidFill>
              </a:rPr>
              <a:t> </a:t>
            </a:r>
            <a:r>
              <a:rPr lang="es-ES" sz="1400" dirty="0" err="1">
                <a:solidFill>
                  <a:schemeClr val="accent1">
                    <a:lumMod val="75000"/>
                  </a:schemeClr>
                </a:solidFill>
              </a:rPr>
              <a:t>without</a:t>
            </a:r>
            <a:r>
              <a:rPr lang="es-ES" sz="1400" dirty="0">
                <a:solidFill>
                  <a:schemeClr val="accent1">
                    <a:lumMod val="75000"/>
                  </a:schemeClr>
                </a:solidFill>
              </a:rPr>
              <a:t> </a:t>
            </a:r>
            <a:r>
              <a:rPr lang="es-ES" sz="1400" dirty="0" err="1">
                <a:solidFill>
                  <a:schemeClr val="accent1">
                    <a:lumMod val="75000"/>
                  </a:schemeClr>
                </a:solidFill>
              </a:rPr>
              <a:t>label</a:t>
            </a:r>
            <a:r>
              <a:rPr lang="es-ES" sz="1400" dirty="0">
                <a:solidFill>
                  <a:schemeClr val="accent1">
                    <a:lumMod val="75000"/>
                  </a:schemeClr>
                </a:solidFill>
              </a:rPr>
              <a:t> </a:t>
            </a:r>
            <a:r>
              <a:rPr lang="es-ES" sz="1400" dirty="0" err="1">
                <a:solidFill>
                  <a:schemeClr val="accent1">
                    <a:lumMod val="75000"/>
                  </a:schemeClr>
                </a:solidFill>
              </a:rPr>
              <a:t>transformation</a:t>
            </a:r>
            <a:r>
              <a:rPr lang="es-ES" sz="1400" dirty="0">
                <a:solidFill>
                  <a:schemeClr val="accent1">
                    <a:lumMod val="75000"/>
                  </a:schemeClr>
                </a:solidFill>
              </a:rPr>
              <a:t> &amp; </a:t>
            </a:r>
            <a:r>
              <a:rPr lang="es-ES" sz="1400" dirty="0" err="1">
                <a:solidFill>
                  <a:schemeClr val="accent1">
                    <a:lumMod val="75000"/>
                  </a:schemeClr>
                </a:solidFill>
              </a:rPr>
              <a:t>weighted</a:t>
            </a:r>
            <a:r>
              <a:rPr lang="es-ES" sz="1400" dirty="0">
                <a:solidFill>
                  <a:schemeClr val="accent1">
                    <a:lumMod val="75000"/>
                  </a:schemeClr>
                </a:solidFill>
              </a:rPr>
              <a:t> </a:t>
            </a:r>
            <a:r>
              <a:rPr lang="es-ES" sz="1400" dirty="0" err="1">
                <a:solidFill>
                  <a:schemeClr val="accent1">
                    <a:lumMod val="75000"/>
                  </a:schemeClr>
                </a:solidFill>
              </a:rPr>
              <a:t>values</a:t>
            </a:r>
            <a:endParaRPr lang="es-ES" sz="1400" dirty="0">
              <a:solidFill>
                <a:schemeClr val="accent1">
                  <a:lumMod val="75000"/>
                </a:schemeClr>
              </a:solidFill>
            </a:endParaRPr>
          </a:p>
        </p:txBody>
      </p:sp>
      <p:sp>
        <p:nvSpPr>
          <p:cNvPr id="7" name="CuadroTexto 6">
            <a:extLst>
              <a:ext uri="{FF2B5EF4-FFF2-40B4-BE49-F238E27FC236}">
                <a16:creationId xmlns:a16="http://schemas.microsoft.com/office/drawing/2014/main" id="{BBC612D1-20BF-0E5C-0B55-2EAE21633020}"/>
              </a:ext>
            </a:extLst>
          </p:cNvPr>
          <p:cNvSpPr txBox="1"/>
          <p:nvPr/>
        </p:nvSpPr>
        <p:spPr>
          <a:xfrm>
            <a:off x="5287218" y="6024722"/>
            <a:ext cx="1880520" cy="523220"/>
          </a:xfrm>
          <a:prstGeom prst="rect">
            <a:avLst/>
          </a:prstGeom>
          <a:noFill/>
        </p:spPr>
        <p:txBody>
          <a:bodyPr wrap="square" rtlCol="0">
            <a:spAutoFit/>
          </a:bodyPr>
          <a:lstStyle/>
          <a:p>
            <a:pPr algn="ctr"/>
            <a:r>
              <a:rPr lang="es-ES" sz="1400" dirty="0">
                <a:solidFill>
                  <a:schemeClr val="accent1">
                    <a:lumMod val="75000"/>
                  </a:schemeClr>
                </a:solidFill>
              </a:rPr>
              <a:t>2 HL </a:t>
            </a:r>
            <a:r>
              <a:rPr lang="es-ES" sz="1400" dirty="0" err="1">
                <a:solidFill>
                  <a:schemeClr val="accent1">
                    <a:lumMod val="75000"/>
                  </a:schemeClr>
                </a:solidFill>
              </a:rPr>
              <a:t>model</a:t>
            </a:r>
            <a:r>
              <a:rPr lang="es-ES" sz="1400" dirty="0">
                <a:solidFill>
                  <a:schemeClr val="accent1">
                    <a:lumMod val="75000"/>
                  </a:schemeClr>
                </a:solidFill>
              </a:rPr>
              <a:t> </a:t>
            </a:r>
            <a:r>
              <a:rPr lang="es-ES" sz="1400" dirty="0" err="1">
                <a:solidFill>
                  <a:schemeClr val="accent1">
                    <a:lumMod val="75000"/>
                  </a:schemeClr>
                </a:solidFill>
              </a:rPr>
              <a:t>without</a:t>
            </a:r>
            <a:r>
              <a:rPr lang="es-ES" sz="1400" dirty="0">
                <a:solidFill>
                  <a:schemeClr val="accent1">
                    <a:lumMod val="75000"/>
                  </a:schemeClr>
                </a:solidFill>
              </a:rPr>
              <a:t> </a:t>
            </a:r>
            <a:r>
              <a:rPr lang="es-ES" sz="1400" dirty="0" err="1">
                <a:solidFill>
                  <a:schemeClr val="accent1">
                    <a:lumMod val="75000"/>
                  </a:schemeClr>
                </a:solidFill>
              </a:rPr>
              <a:t>label</a:t>
            </a:r>
            <a:r>
              <a:rPr lang="es-ES" sz="1400" dirty="0">
                <a:solidFill>
                  <a:schemeClr val="accent1">
                    <a:lumMod val="75000"/>
                  </a:schemeClr>
                </a:solidFill>
              </a:rPr>
              <a:t> </a:t>
            </a:r>
            <a:r>
              <a:rPr lang="es-ES" sz="1400" dirty="0" err="1">
                <a:solidFill>
                  <a:schemeClr val="accent1">
                    <a:lumMod val="75000"/>
                  </a:schemeClr>
                </a:solidFill>
              </a:rPr>
              <a:t>transformation</a:t>
            </a:r>
            <a:endParaRPr lang="es-ES" sz="1400" dirty="0">
              <a:solidFill>
                <a:schemeClr val="accent1">
                  <a:lumMod val="75000"/>
                </a:schemeClr>
              </a:solidFill>
            </a:endParaRPr>
          </a:p>
        </p:txBody>
      </p:sp>
      <p:sp>
        <p:nvSpPr>
          <p:cNvPr id="16" name="CuadroTexto 15">
            <a:extLst>
              <a:ext uri="{FF2B5EF4-FFF2-40B4-BE49-F238E27FC236}">
                <a16:creationId xmlns:a16="http://schemas.microsoft.com/office/drawing/2014/main" id="{A92AE2FB-95C3-5C52-BFEC-12E210266302}"/>
              </a:ext>
            </a:extLst>
          </p:cNvPr>
          <p:cNvSpPr txBox="1"/>
          <p:nvPr/>
        </p:nvSpPr>
        <p:spPr>
          <a:xfrm>
            <a:off x="7590399" y="6101016"/>
            <a:ext cx="1962533" cy="523220"/>
          </a:xfrm>
          <a:prstGeom prst="rect">
            <a:avLst/>
          </a:prstGeom>
          <a:noFill/>
        </p:spPr>
        <p:txBody>
          <a:bodyPr wrap="square" rtlCol="0">
            <a:spAutoFit/>
          </a:bodyPr>
          <a:lstStyle/>
          <a:p>
            <a:pPr algn="ctr"/>
            <a:r>
              <a:rPr lang="es-ES" sz="1400" dirty="0">
                <a:solidFill>
                  <a:schemeClr val="accent1">
                    <a:lumMod val="75000"/>
                  </a:schemeClr>
                </a:solidFill>
              </a:rPr>
              <a:t>2 HL </a:t>
            </a:r>
            <a:r>
              <a:rPr lang="es-ES" sz="1400" dirty="0" err="1">
                <a:solidFill>
                  <a:schemeClr val="accent1">
                    <a:lumMod val="75000"/>
                  </a:schemeClr>
                </a:solidFill>
              </a:rPr>
              <a:t>model</a:t>
            </a:r>
            <a:r>
              <a:rPr lang="es-ES" sz="1400" dirty="0">
                <a:solidFill>
                  <a:schemeClr val="accent1">
                    <a:lumMod val="75000"/>
                  </a:schemeClr>
                </a:solidFill>
              </a:rPr>
              <a:t> </a:t>
            </a:r>
            <a:r>
              <a:rPr lang="es-ES" sz="1400" dirty="0" err="1">
                <a:solidFill>
                  <a:schemeClr val="accent1">
                    <a:lumMod val="75000"/>
                  </a:schemeClr>
                </a:solidFill>
              </a:rPr>
              <a:t>with</a:t>
            </a:r>
            <a:r>
              <a:rPr lang="es-ES" sz="1400" dirty="0">
                <a:solidFill>
                  <a:schemeClr val="accent1">
                    <a:lumMod val="75000"/>
                  </a:schemeClr>
                </a:solidFill>
              </a:rPr>
              <a:t> </a:t>
            </a:r>
            <a:r>
              <a:rPr lang="es-ES" sz="1400" b="1" dirty="0" err="1">
                <a:solidFill>
                  <a:schemeClr val="accent1">
                    <a:lumMod val="75000"/>
                  </a:schemeClr>
                </a:solidFill>
              </a:rPr>
              <a:t>label</a:t>
            </a:r>
            <a:r>
              <a:rPr lang="es-ES" sz="1400" b="1" dirty="0">
                <a:solidFill>
                  <a:schemeClr val="accent1">
                    <a:lumMod val="75000"/>
                  </a:schemeClr>
                </a:solidFill>
              </a:rPr>
              <a:t> </a:t>
            </a:r>
            <a:r>
              <a:rPr lang="es-ES" sz="1400" b="1" dirty="0" err="1">
                <a:solidFill>
                  <a:schemeClr val="accent1">
                    <a:lumMod val="75000"/>
                  </a:schemeClr>
                </a:solidFill>
              </a:rPr>
              <a:t>transformation</a:t>
            </a:r>
            <a:endParaRPr lang="es-ES" sz="1400" b="1" dirty="0">
              <a:solidFill>
                <a:schemeClr val="accent1">
                  <a:lumMod val="75000"/>
                </a:schemeClr>
              </a:solidFill>
            </a:endParaRPr>
          </a:p>
        </p:txBody>
      </p:sp>
      <p:sp>
        <p:nvSpPr>
          <p:cNvPr id="17" name="CuadroTexto 16">
            <a:extLst>
              <a:ext uri="{FF2B5EF4-FFF2-40B4-BE49-F238E27FC236}">
                <a16:creationId xmlns:a16="http://schemas.microsoft.com/office/drawing/2014/main" id="{0DEF7CEE-6B99-8B34-192D-B1B49B4D24D8}"/>
              </a:ext>
            </a:extLst>
          </p:cNvPr>
          <p:cNvSpPr txBox="1"/>
          <p:nvPr/>
        </p:nvSpPr>
        <p:spPr>
          <a:xfrm>
            <a:off x="9902666" y="6101016"/>
            <a:ext cx="1962532" cy="523220"/>
          </a:xfrm>
          <a:prstGeom prst="rect">
            <a:avLst/>
          </a:prstGeom>
          <a:noFill/>
        </p:spPr>
        <p:txBody>
          <a:bodyPr wrap="square" rtlCol="0">
            <a:spAutoFit/>
          </a:bodyPr>
          <a:lstStyle/>
          <a:p>
            <a:pPr algn="ctr"/>
            <a:r>
              <a:rPr lang="es-ES" sz="1400" dirty="0">
                <a:solidFill>
                  <a:schemeClr val="accent1">
                    <a:lumMod val="75000"/>
                  </a:schemeClr>
                </a:solidFill>
              </a:rPr>
              <a:t>3HL </a:t>
            </a:r>
            <a:r>
              <a:rPr lang="es-ES" sz="1400" dirty="0" err="1">
                <a:solidFill>
                  <a:schemeClr val="accent1">
                    <a:lumMod val="75000"/>
                  </a:schemeClr>
                </a:solidFill>
              </a:rPr>
              <a:t>model</a:t>
            </a:r>
            <a:r>
              <a:rPr lang="es-ES" sz="1400" dirty="0">
                <a:solidFill>
                  <a:schemeClr val="accent1">
                    <a:lumMod val="75000"/>
                  </a:schemeClr>
                </a:solidFill>
              </a:rPr>
              <a:t> </a:t>
            </a:r>
            <a:r>
              <a:rPr lang="es-ES" sz="1400" dirty="0" err="1">
                <a:solidFill>
                  <a:schemeClr val="accent1">
                    <a:lumMod val="75000"/>
                  </a:schemeClr>
                </a:solidFill>
              </a:rPr>
              <a:t>without</a:t>
            </a:r>
            <a:r>
              <a:rPr lang="es-ES" sz="1400" dirty="0">
                <a:solidFill>
                  <a:schemeClr val="accent1">
                    <a:lumMod val="75000"/>
                  </a:schemeClr>
                </a:solidFill>
              </a:rPr>
              <a:t> </a:t>
            </a:r>
            <a:r>
              <a:rPr lang="es-ES" sz="1400" dirty="0" err="1">
                <a:solidFill>
                  <a:schemeClr val="accent1">
                    <a:lumMod val="75000"/>
                  </a:schemeClr>
                </a:solidFill>
              </a:rPr>
              <a:t>label</a:t>
            </a:r>
            <a:r>
              <a:rPr lang="es-ES" sz="1400" dirty="0">
                <a:solidFill>
                  <a:schemeClr val="accent1">
                    <a:lumMod val="75000"/>
                  </a:schemeClr>
                </a:solidFill>
              </a:rPr>
              <a:t> </a:t>
            </a:r>
            <a:r>
              <a:rPr lang="es-ES" sz="1400" dirty="0" err="1">
                <a:solidFill>
                  <a:schemeClr val="accent1">
                    <a:lumMod val="75000"/>
                  </a:schemeClr>
                </a:solidFill>
              </a:rPr>
              <a:t>transformation</a:t>
            </a:r>
            <a:endParaRPr lang="es-ES" sz="1400" dirty="0">
              <a:solidFill>
                <a:schemeClr val="accent1">
                  <a:lumMod val="75000"/>
                </a:schemeClr>
              </a:solidFill>
            </a:endParaRPr>
          </a:p>
        </p:txBody>
      </p:sp>
      <p:sp>
        <p:nvSpPr>
          <p:cNvPr id="19" name="CuadroTexto 18">
            <a:extLst>
              <a:ext uri="{FF2B5EF4-FFF2-40B4-BE49-F238E27FC236}">
                <a16:creationId xmlns:a16="http://schemas.microsoft.com/office/drawing/2014/main" id="{478BB6BA-95A4-1620-4451-7BE2326FA08C}"/>
              </a:ext>
            </a:extLst>
          </p:cNvPr>
          <p:cNvSpPr txBox="1"/>
          <p:nvPr/>
        </p:nvSpPr>
        <p:spPr>
          <a:xfrm>
            <a:off x="7324108" y="3571055"/>
            <a:ext cx="3488012" cy="492443"/>
          </a:xfrm>
          <a:prstGeom prst="rect">
            <a:avLst/>
          </a:prstGeom>
          <a:noFill/>
        </p:spPr>
        <p:txBody>
          <a:bodyPr wrap="square" rtlCol="0">
            <a:spAutoFit/>
          </a:bodyPr>
          <a:lstStyle/>
          <a:p>
            <a:pPr algn="ctr"/>
            <a:r>
              <a:rPr lang="es-ES" sz="1300" dirty="0" err="1">
                <a:solidFill>
                  <a:schemeClr val="accent1">
                    <a:lumMod val="75000"/>
                  </a:schemeClr>
                </a:solidFill>
              </a:rPr>
              <a:t>Model</a:t>
            </a:r>
            <a:r>
              <a:rPr lang="es-ES" sz="1300" dirty="0">
                <a:solidFill>
                  <a:schemeClr val="accent1">
                    <a:lumMod val="75000"/>
                  </a:schemeClr>
                </a:solidFill>
              </a:rPr>
              <a:t> error vs </a:t>
            </a:r>
            <a:r>
              <a:rPr lang="es-ES" sz="1300" dirty="0" err="1">
                <a:solidFill>
                  <a:schemeClr val="accent1">
                    <a:lumMod val="75000"/>
                  </a:schemeClr>
                </a:solidFill>
              </a:rPr>
              <a:t>the</a:t>
            </a:r>
            <a:r>
              <a:rPr lang="es-ES" sz="1300" dirty="0">
                <a:solidFill>
                  <a:schemeClr val="accent1">
                    <a:lumMod val="75000"/>
                  </a:schemeClr>
                </a:solidFill>
              </a:rPr>
              <a:t> error </a:t>
            </a:r>
            <a:r>
              <a:rPr lang="es-ES" sz="1300" dirty="0" err="1">
                <a:solidFill>
                  <a:schemeClr val="accent1">
                    <a:lumMod val="75000"/>
                  </a:schemeClr>
                </a:solidFill>
              </a:rPr>
              <a:t>committed</a:t>
            </a:r>
            <a:r>
              <a:rPr lang="es-ES" sz="1300" dirty="0">
                <a:solidFill>
                  <a:schemeClr val="accent1">
                    <a:lumMod val="75000"/>
                  </a:schemeClr>
                </a:solidFill>
              </a:rPr>
              <a:t> </a:t>
            </a:r>
            <a:r>
              <a:rPr lang="es-ES" sz="1300" dirty="0" err="1">
                <a:solidFill>
                  <a:schemeClr val="accent1">
                    <a:lumMod val="75000"/>
                  </a:schemeClr>
                </a:solidFill>
              </a:rPr>
              <a:t>by</a:t>
            </a:r>
            <a:r>
              <a:rPr lang="es-ES" sz="1300" dirty="0">
                <a:solidFill>
                  <a:schemeClr val="accent1">
                    <a:lumMod val="75000"/>
                  </a:schemeClr>
                </a:solidFill>
              </a:rPr>
              <a:t> </a:t>
            </a:r>
            <a:r>
              <a:rPr lang="es-ES" sz="1300" dirty="0" err="1">
                <a:solidFill>
                  <a:schemeClr val="accent1">
                    <a:lumMod val="75000"/>
                  </a:schemeClr>
                </a:solidFill>
              </a:rPr>
              <a:t>using</a:t>
            </a:r>
            <a:r>
              <a:rPr lang="es-ES" sz="1300" dirty="0">
                <a:solidFill>
                  <a:schemeClr val="accent1">
                    <a:lumMod val="75000"/>
                  </a:schemeClr>
                </a:solidFill>
              </a:rPr>
              <a:t> </a:t>
            </a:r>
            <a:r>
              <a:rPr lang="es-ES" sz="1300" dirty="0" err="1">
                <a:solidFill>
                  <a:schemeClr val="accent1">
                    <a:lumMod val="75000"/>
                  </a:schemeClr>
                </a:solidFill>
              </a:rPr>
              <a:t>the</a:t>
            </a:r>
            <a:r>
              <a:rPr lang="es-ES" sz="1300" dirty="0">
                <a:solidFill>
                  <a:schemeClr val="accent1">
                    <a:lumMod val="75000"/>
                  </a:schemeClr>
                </a:solidFill>
              </a:rPr>
              <a:t> mean and median </a:t>
            </a:r>
            <a:r>
              <a:rPr lang="es-ES" sz="1300" dirty="0" err="1">
                <a:solidFill>
                  <a:schemeClr val="accent1">
                    <a:lumMod val="75000"/>
                  </a:schemeClr>
                </a:solidFill>
              </a:rPr>
              <a:t>of</a:t>
            </a:r>
            <a:r>
              <a:rPr lang="es-ES" sz="1300" dirty="0">
                <a:solidFill>
                  <a:schemeClr val="accent1">
                    <a:lumMod val="75000"/>
                  </a:schemeClr>
                </a:solidFill>
              </a:rPr>
              <a:t> </a:t>
            </a:r>
            <a:r>
              <a:rPr lang="es-ES" sz="1300" dirty="0" err="1">
                <a:solidFill>
                  <a:schemeClr val="accent1">
                    <a:lumMod val="75000"/>
                  </a:schemeClr>
                </a:solidFill>
              </a:rPr>
              <a:t>transcripts</a:t>
            </a:r>
            <a:endParaRPr lang="es-ES" sz="1300" dirty="0">
              <a:solidFill>
                <a:schemeClr val="accent1">
                  <a:lumMod val="75000"/>
                </a:schemeClr>
              </a:solidFill>
            </a:endParaRPr>
          </a:p>
        </p:txBody>
      </p:sp>
      <p:graphicFrame>
        <p:nvGraphicFramePr>
          <p:cNvPr id="5" name="Tabla 4">
            <a:extLst>
              <a:ext uri="{FF2B5EF4-FFF2-40B4-BE49-F238E27FC236}">
                <a16:creationId xmlns:a16="http://schemas.microsoft.com/office/drawing/2014/main" id="{A91621F6-B21A-8F16-29C7-AE023221987E}"/>
              </a:ext>
            </a:extLst>
          </p:cNvPr>
          <p:cNvGraphicFramePr>
            <a:graphicFrameLocks noGrp="1"/>
          </p:cNvGraphicFramePr>
          <p:nvPr>
            <p:extLst>
              <p:ext uri="{D42A27DB-BD31-4B8C-83A1-F6EECF244321}">
                <p14:modId xmlns:p14="http://schemas.microsoft.com/office/powerpoint/2010/main" val="817114521"/>
              </p:ext>
            </p:extLst>
          </p:nvPr>
        </p:nvGraphicFramePr>
        <p:xfrm>
          <a:off x="6632320" y="1989920"/>
          <a:ext cx="4871588" cy="1620000"/>
        </p:xfrm>
        <a:graphic>
          <a:graphicData uri="http://schemas.openxmlformats.org/drawingml/2006/table">
            <a:tbl>
              <a:tblPr firstRow="1" firstCol="1" bandRow="1"/>
              <a:tblGrid>
                <a:gridCol w="3552928">
                  <a:extLst>
                    <a:ext uri="{9D8B030D-6E8A-4147-A177-3AD203B41FA5}">
                      <a16:colId xmlns:a16="http://schemas.microsoft.com/office/drawing/2014/main" val="2142813903"/>
                    </a:ext>
                  </a:extLst>
                </a:gridCol>
                <a:gridCol w="1318660">
                  <a:extLst>
                    <a:ext uri="{9D8B030D-6E8A-4147-A177-3AD203B41FA5}">
                      <a16:colId xmlns:a16="http://schemas.microsoft.com/office/drawing/2014/main" val="2496643087"/>
                    </a:ext>
                  </a:extLst>
                </a:gridCol>
              </a:tblGrid>
              <a:tr h="180000">
                <a:tc>
                  <a:txBody>
                    <a:bodyPr/>
                    <a:lstStyle/>
                    <a:p>
                      <a:pPr algn="ctr" fontAlgn="base">
                        <a:lnSpc>
                          <a:spcPct val="107000"/>
                        </a:lnSpc>
                        <a:spcAft>
                          <a:spcPts val="800"/>
                        </a:spcAft>
                      </a:pPr>
                      <a:r>
                        <a:rPr lang="es-ES" sz="9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RMSE values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236519739"/>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HL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2030112756"/>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Mean imputation of the features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72533388"/>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Median imputation of the features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852525392"/>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HL model without label transformation but with weighted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50.30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56578908"/>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HL model without label transformation </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50.86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3362215653"/>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 HL model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51.95</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55128790"/>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Mean imputation of features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116.76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1016501724"/>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Median imputation of features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120.72</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83254079"/>
                  </a:ext>
                </a:extLst>
              </a:tr>
            </a:tbl>
          </a:graphicData>
        </a:graphic>
      </p:graphicFrame>
      <p:sp>
        <p:nvSpPr>
          <p:cNvPr id="8" name="CuadroTexto 7">
            <a:extLst>
              <a:ext uri="{FF2B5EF4-FFF2-40B4-BE49-F238E27FC236}">
                <a16:creationId xmlns:a16="http://schemas.microsoft.com/office/drawing/2014/main" id="{64A564C4-9D9C-D574-CB3F-5EF2010B90D4}"/>
              </a:ext>
            </a:extLst>
          </p:cNvPr>
          <p:cNvSpPr txBox="1"/>
          <p:nvPr/>
        </p:nvSpPr>
        <p:spPr>
          <a:xfrm>
            <a:off x="6632320" y="1950164"/>
            <a:ext cx="5003089" cy="2073578"/>
          </a:xfrm>
          <a:prstGeom prst="rect">
            <a:avLst/>
          </a:prstGeom>
          <a:noFill/>
          <a:ln>
            <a:solidFill>
              <a:schemeClr val="bg1">
                <a:lumMod val="50000"/>
              </a:schemeClr>
            </a:solidFill>
          </a:ln>
        </p:spPr>
        <p:txBody>
          <a:bodyPr wrap="square" rtlCol="0">
            <a:spAutoFit/>
          </a:bodyPr>
          <a:lstStyle/>
          <a:p>
            <a:endParaRPr lang="es-ES" dirty="0"/>
          </a:p>
        </p:txBody>
      </p:sp>
      <p:sp>
        <p:nvSpPr>
          <p:cNvPr id="20" name="Título 1">
            <a:extLst>
              <a:ext uri="{FF2B5EF4-FFF2-40B4-BE49-F238E27FC236}">
                <a16:creationId xmlns:a16="http://schemas.microsoft.com/office/drawing/2014/main" id="{CD748BE7-D15E-4D3B-4C60-265CAB355FBF}"/>
              </a:ext>
            </a:extLst>
          </p:cNvPr>
          <p:cNvSpPr txBox="1">
            <a:spLocks/>
          </p:cNvSpPr>
          <p:nvPr/>
        </p:nvSpPr>
        <p:spPr>
          <a:xfrm>
            <a:off x="711466" y="373049"/>
            <a:ext cx="11162481" cy="10548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Franklin Gothic Heavy" panose="020B0903020102020204" pitchFamily="34" charset="0"/>
              </a:rPr>
              <a:t>Development of the model DeepSF2hidden with gene expression</a:t>
            </a:r>
            <a:br>
              <a:rPr lang="en-US" sz="2800" dirty="0"/>
            </a:br>
            <a:endParaRPr lang="en-US" sz="2800" i="1" dirty="0"/>
          </a:p>
        </p:txBody>
      </p:sp>
    </p:spTree>
    <p:extLst>
      <p:ext uri="{BB962C8B-B14F-4D97-AF65-F5344CB8AC3E}">
        <p14:creationId xmlns:p14="http://schemas.microsoft.com/office/powerpoint/2010/main" val="36138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7" y="1106115"/>
            <a:ext cx="9699859"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b="1" i="1" dirty="0">
                <a:solidFill>
                  <a:schemeClr val="accent4"/>
                </a:solidFill>
              </a:rPr>
              <a:t>2) SELECT THE NUMBER OF HIDDEN LAYERS, THE LOSS FUNCTION AND TRYING DIFFERENT PIPELINES TO COUNTERACT VARIABILITY IN ISOFORM EXPRESSION.</a:t>
            </a:r>
          </a:p>
        </p:txBody>
      </p:sp>
      <p:sp>
        <p:nvSpPr>
          <p:cNvPr id="2" name="CuadroTexto 1">
            <a:extLst>
              <a:ext uri="{FF2B5EF4-FFF2-40B4-BE49-F238E27FC236}">
                <a16:creationId xmlns:a16="http://schemas.microsoft.com/office/drawing/2014/main" id="{470B76C5-DD65-FCDB-2E24-1FD98C009A52}"/>
              </a:ext>
            </a:extLst>
          </p:cNvPr>
          <p:cNvSpPr txBox="1"/>
          <p:nvPr/>
        </p:nvSpPr>
        <p:spPr>
          <a:xfrm>
            <a:off x="1005840" y="2137591"/>
            <a:ext cx="4959531" cy="1938992"/>
          </a:xfrm>
          <a:prstGeom prst="rect">
            <a:avLst/>
          </a:prstGeom>
          <a:noFill/>
        </p:spPr>
        <p:txBody>
          <a:bodyPr wrap="square" rtlCol="0">
            <a:spAutoFit/>
          </a:bodyPr>
          <a:lstStyle/>
          <a:p>
            <a:r>
              <a:rPr lang="en-US" sz="2000" u="sng" dirty="0"/>
              <a:t>Results - Applying a Label Transformation</a:t>
            </a:r>
            <a:endParaRPr lang="en-US" sz="2000" dirty="0"/>
          </a:p>
          <a:p>
            <a:pPr marL="342900" indent="-342900" algn="just">
              <a:buFont typeface="Arial" panose="020B0604020202020204" pitchFamily="34" charset="0"/>
              <a:buChar char="•"/>
            </a:pPr>
            <a:r>
              <a:rPr lang="en-US" sz="2000" dirty="0"/>
              <a:t>Model error was significantly reduced. </a:t>
            </a:r>
          </a:p>
          <a:p>
            <a:pPr marL="342900" indent="-342900" algn="just">
              <a:buFont typeface="Arial" panose="020B0604020202020204" pitchFamily="34" charset="0"/>
              <a:buChar char="•"/>
            </a:pPr>
            <a:r>
              <a:rPr lang="en-US" sz="2000" dirty="0"/>
              <a:t>The learning curve became smoother, and the model reached convergence earlier.</a:t>
            </a:r>
          </a:p>
          <a:p>
            <a:endParaRPr lang="en-US" sz="2000" dirty="0"/>
          </a:p>
          <a:p>
            <a:endParaRPr lang="en-US" sz="2000" dirty="0"/>
          </a:p>
        </p:txBody>
      </p:sp>
      <p:sp>
        <p:nvSpPr>
          <p:cNvPr id="12" name="CuadroTexto 11">
            <a:extLst>
              <a:ext uri="{FF2B5EF4-FFF2-40B4-BE49-F238E27FC236}">
                <a16:creationId xmlns:a16="http://schemas.microsoft.com/office/drawing/2014/main" id="{52723240-0E06-E176-8EE4-6F3BDF113EBF}"/>
              </a:ext>
            </a:extLst>
          </p:cNvPr>
          <p:cNvSpPr txBox="1"/>
          <p:nvPr/>
        </p:nvSpPr>
        <p:spPr>
          <a:xfrm>
            <a:off x="7027561" y="6225519"/>
            <a:ext cx="2163503" cy="492443"/>
          </a:xfrm>
          <a:prstGeom prst="rect">
            <a:avLst/>
          </a:prstGeom>
          <a:noFill/>
        </p:spPr>
        <p:txBody>
          <a:bodyPr wrap="square" rtlCol="0">
            <a:spAutoFit/>
          </a:bodyPr>
          <a:lstStyle/>
          <a:p>
            <a:pPr algn="ctr"/>
            <a:r>
              <a:rPr lang="es-ES" sz="1250" dirty="0">
                <a:solidFill>
                  <a:schemeClr val="accent1">
                    <a:lumMod val="75000"/>
                  </a:schemeClr>
                </a:solidFill>
              </a:rPr>
              <a:t>2 HL </a:t>
            </a:r>
            <a:r>
              <a:rPr lang="es-ES" sz="1250" dirty="0" err="1">
                <a:solidFill>
                  <a:schemeClr val="accent1">
                    <a:lumMod val="75000"/>
                  </a:schemeClr>
                </a:solidFill>
              </a:rPr>
              <a:t>model</a:t>
            </a:r>
            <a:r>
              <a:rPr lang="es-ES" sz="1250" dirty="0">
                <a:solidFill>
                  <a:schemeClr val="accent1">
                    <a:lumMod val="75000"/>
                  </a:schemeClr>
                </a:solidFill>
              </a:rPr>
              <a:t> </a:t>
            </a:r>
            <a:r>
              <a:rPr lang="es-ES" sz="1250" dirty="0" err="1">
                <a:solidFill>
                  <a:schemeClr val="accent1">
                    <a:lumMod val="75000"/>
                  </a:schemeClr>
                </a:solidFill>
              </a:rPr>
              <a:t>with</a:t>
            </a:r>
            <a:r>
              <a:rPr lang="es-ES" sz="1250" dirty="0">
                <a:solidFill>
                  <a:schemeClr val="accent1">
                    <a:lumMod val="75000"/>
                  </a:schemeClr>
                </a:solidFill>
              </a:rPr>
              <a:t> </a:t>
            </a:r>
            <a:r>
              <a:rPr lang="es-ES" sz="1250" b="1" dirty="0" err="1">
                <a:solidFill>
                  <a:schemeClr val="accent1">
                    <a:lumMod val="75000"/>
                  </a:schemeClr>
                </a:solidFill>
              </a:rPr>
              <a:t>label</a:t>
            </a:r>
            <a:r>
              <a:rPr lang="es-ES" sz="1250" b="1" dirty="0">
                <a:solidFill>
                  <a:schemeClr val="accent1">
                    <a:lumMod val="75000"/>
                  </a:schemeClr>
                </a:solidFill>
              </a:rPr>
              <a:t> </a:t>
            </a:r>
            <a:r>
              <a:rPr lang="es-ES" sz="1250" b="1" dirty="0" err="1">
                <a:solidFill>
                  <a:schemeClr val="accent1">
                    <a:lumMod val="75000"/>
                  </a:schemeClr>
                </a:solidFill>
              </a:rPr>
              <a:t>transformation</a:t>
            </a:r>
            <a:endParaRPr lang="es-ES" sz="1250" b="1" dirty="0">
              <a:solidFill>
                <a:schemeClr val="accent1">
                  <a:lumMod val="75000"/>
                </a:schemeClr>
              </a:solidFill>
            </a:endParaRPr>
          </a:p>
        </p:txBody>
      </p:sp>
      <p:sp>
        <p:nvSpPr>
          <p:cNvPr id="13" name="CuadroTexto 12">
            <a:extLst>
              <a:ext uri="{FF2B5EF4-FFF2-40B4-BE49-F238E27FC236}">
                <a16:creationId xmlns:a16="http://schemas.microsoft.com/office/drawing/2014/main" id="{6E8455A4-3FA3-15EE-F202-F6B421376072}"/>
              </a:ext>
            </a:extLst>
          </p:cNvPr>
          <p:cNvSpPr txBox="1"/>
          <p:nvPr/>
        </p:nvSpPr>
        <p:spPr>
          <a:xfrm>
            <a:off x="2859421" y="6214632"/>
            <a:ext cx="2163503" cy="492443"/>
          </a:xfrm>
          <a:prstGeom prst="rect">
            <a:avLst/>
          </a:prstGeom>
          <a:noFill/>
        </p:spPr>
        <p:txBody>
          <a:bodyPr wrap="square" rtlCol="0">
            <a:spAutoFit/>
          </a:bodyPr>
          <a:lstStyle/>
          <a:p>
            <a:pPr algn="ctr"/>
            <a:r>
              <a:rPr lang="es-ES" sz="1250" dirty="0">
                <a:solidFill>
                  <a:schemeClr val="accent1">
                    <a:lumMod val="75000"/>
                  </a:schemeClr>
                </a:solidFill>
              </a:rPr>
              <a:t>2 HL </a:t>
            </a:r>
            <a:r>
              <a:rPr lang="es-ES" sz="1250" dirty="0" err="1">
                <a:solidFill>
                  <a:schemeClr val="accent1">
                    <a:lumMod val="75000"/>
                  </a:schemeClr>
                </a:solidFill>
              </a:rPr>
              <a:t>model</a:t>
            </a:r>
            <a:r>
              <a:rPr lang="es-ES" sz="1250" dirty="0">
                <a:solidFill>
                  <a:schemeClr val="accent1">
                    <a:lumMod val="75000"/>
                  </a:schemeClr>
                </a:solidFill>
              </a:rPr>
              <a:t> </a:t>
            </a:r>
            <a:r>
              <a:rPr lang="es-ES" sz="1250" dirty="0" err="1">
                <a:solidFill>
                  <a:schemeClr val="accent1">
                    <a:lumMod val="75000"/>
                  </a:schemeClr>
                </a:solidFill>
              </a:rPr>
              <a:t>without</a:t>
            </a:r>
            <a:r>
              <a:rPr lang="es-ES" sz="1250" dirty="0">
                <a:solidFill>
                  <a:schemeClr val="accent1">
                    <a:lumMod val="75000"/>
                  </a:schemeClr>
                </a:solidFill>
              </a:rPr>
              <a:t> </a:t>
            </a:r>
            <a:r>
              <a:rPr lang="es-ES" sz="1250" dirty="0" err="1">
                <a:solidFill>
                  <a:schemeClr val="accent1">
                    <a:lumMod val="75000"/>
                  </a:schemeClr>
                </a:solidFill>
              </a:rPr>
              <a:t>label</a:t>
            </a:r>
            <a:r>
              <a:rPr lang="es-ES" sz="1250" dirty="0">
                <a:solidFill>
                  <a:schemeClr val="accent1">
                    <a:lumMod val="75000"/>
                  </a:schemeClr>
                </a:solidFill>
              </a:rPr>
              <a:t> </a:t>
            </a:r>
            <a:r>
              <a:rPr lang="es-ES" sz="1250" dirty="0" err="1">
                <a:solidFill>
                  <a:schemeClr val="accent1">
                    <a:lumMod val="75000"/>
                  </a:schemeClr>
                </a:solidFill>
              </a:rPr>
              <a:t>transformation</a:t>
            </a:r>
            <a:endParaRPr lang="es-ES" sz="1250" dirty="0">
              <a:solidFill>
                <a:schemeClr val="accent1">
                  <a:lumMod val="75000"/>
                </a:schemeClr>
              </a:solidFill>
            </a:endParaRPr>
          </a:p>
        </p:txBody>
      </p:sp>
      <p:pic>
        <p:nvPicPr>
          <p:cNvPr id="14" name="Imagen 13" descr="Gráfico, Gráfico de dispersión&#10;&#10;Descripción generada automáticamente">
            <a:extLst>
              <a:ext uri="{FF2B5EF4-FFF2-40B4-BE49-F238E27FC236}">
                <a16:creationId xmlns:a16="http://schemas.microsoft.com/office/drawing/2014/main" id="{492B904D-B3A0-671B-2D3D-C259BCEA29EE}"/>
              </a:ext>
            </a:extLst>
          </p:cNvPr>
          <p:cNvPicPr>
            <a:picLocks noChangeAspect="1"/>
          </p:cNvPicPr>
          <p:nvPr/>
        </p:nvPicPr>
        <p:blipFill rotWithShape="1">
          <a:blip r:embed="rId3">
            <a:extLst>
              <a:ext uri="{28A0092B-C50C-407E-A947-70E740481C1C}">
                <a14:useLocalDpi xmlns:a14="http://schemas.microsoft.com/office/drawing/2010/main" val="0"/>
              </a:ext>
            </a:extLst>
          </a:blip>
          <a:srcRect l="64770" t="4847" r="8419" b="809"/>
          <a:stretch/>
        </p:blipFill>
        <p:spPr bwMode="auto">
          <a:xfrm>
            <a:off x="1864511" y="3882457"/>
            <a:ext cx="4114798" cy="2412000"/>
          </a:xfrm>
          <a:prstGeom prst="rect">
            <a:avLst/>
          </a:prstGeom>
          <a:noFill/>
          <a:ln>
            <a:noFill/>
          </a:ln>
          <a:extLst>
            <a:ext uri="{53640926-AAD7-44D8-BBD7-CCE9431645EC}">
              <a14:shadowObscured xmlns:a14="http://schemas.microsoft.com/office/drawing/2010/main"/>
            </a:ext>
          </a:extLst>
        </p:spPr>
      </p:pic>
      <p:pic>
        <p:nvPicPr>
          <p:cNvPr id="15" name="Imagen 14" descr="Gráfico&#10;&#10;Descripción generada automáticamente con confianza baja">
            <a:extLst>
              <a:ext uri="{FF2B5EF4-FFF2-40B4-BE49-F238E27FC236}">
                <a16:creationId xmlns:a16="http://schemas.microsoft.com/office/drawing/2014/main" id="{4CD2E87E-DE83-30EC-FBE5-5E5DD3F7D6DD}"/>
              </a:ext>
            </a:extLst>
          </p:cNvPr>
          <p:cNvPicPr>
            <a:picLocks noChangeAspect="1"/>
          </p:cNvPicPr>
          <p:nvPr/>
        </p:nvPicPr>
        <p:blipFill rotWithShape="1">
          <a:blip r:embed="rId4">
            <a:extLst>
              <a:ext uri="{28A0092B-C50C-407E-A947-70E740481C1C}">
                <a14:useLocalDpi xmlns:a14="http://schemas.microsoft.com/office/drawing/2010/main" val="0"/>
              </a:ext>
            </a:extLst>
          </a:blip>
          <a:srcRect l="64910" t="5657" r="8984"/>
          <a:stretch/>
        </p:blipFill>
        <p:spPr bwMode="auto">
          <a:xfrm>
            <a:off x="5917539" y="3893343"/>
            <a:ext cx="4006503" cy="2412000"/>
          </a:xfrm>
          <a:prstGeom prst="rect">
            <a:avLst/>
          </a:prstGeom>
          <a:noFill/>
          <a:ln>
            <a:noFill/>
          </a:ln>
          <a:extLst>
            <a:ext uri="{53640926-AAD7-44D8-BBD7-CCE9431645EC}">
              <a14:shadowObscured xmlns:a14="http://schemas.microsoft.com/office/drawing/2010/main"/>
            </a:ext>
          </a:extLst>
        </p:spPr>
      </p:pic>
      <p:sp>
        <p:nvSpPr>
          <p:cNvPr id="18" name="CuadroTexto 17">
            <a:extLst>
              <a:ext uri="{FF2B5EF4-FFF2-40B4-BE49-F238E27FC236}">
                <a16:creationId xmlns:a16="http://schemas.microsoft.com/office/drawing/2014/main" id="{59CFC24A-1B61-14A9-5D1D-C029FB46EFE3}"/>
              </a:ext>
            </a:extLst>
          </p:cNvPr>
          <p:cNvSpPr txBox="1"/>
          <p:nvPr/>
        </p:nvSpPr>
        <p:spPr>
          <a:xfrm>
            <a:off x="7447058" y="3281572"/>
            <a:ext cx="3739102" cy="461665"/>
          </a:xfrm>
          <a:prstGeom prst="rect">
            <a:avLst/>
          </a:prstGeom>
          <a:noFill/>
        </p:spPr>
        <p:txBody>
          <a:bodyPr wrap="square" rtlCol="0">
            <a:spAutoFit/>
          </a:bodyPr>
          <a:lstStyle/>
          <a:p>
            <a:pPr algn="ctr"/>
            <a:r>
              <a:rPr lang="es-ES" sz="1200" dirty="0" err="1">
                <a:solidFill>
                  <a:schemeClr val="accent1">
                    <a:lumMod val="75000"/>
                  </a:schemeClr>
                </a:solidFill>
              </a:rPr>
              <a:t>Model</a:t>
            </a:r>
            <a:r>
              <a:rPr lang="es-ES" sz="1200" dirty="0">
                <a:solidFill>
                  <a:schemeClr val="accent1">
                    <a:lumMod val="75000"/>
                  </a:schemeClr>
                </a:solidFill>
              </a:rPr>
              <a:t> error vs </a:t>
            </a:r>
            <a:r>
              <a:rPr lang="es-ES" sz="1200" dirty="0" err="1">
                <a:solidFill>
                  <a:schemeClr val="accent1">
                    <a:lumMod val="75000"/>
                  </a:schemeClr>
                </a:solidFill>
              </a:rPr>
              <a:t>the</a:t>
            </a:r>
            <a:r>
              <a:rPr lang="es-ES" sz="1200" dirty="0">
                <a:solidFill>
                  <a:schemeClr val="accent1">
                    <a:lumMod val="75000"/>
                  </a:schemeClr>
                </a:solidFill>
              </a:rPr>
              <a:t> error </a:t>
            </a:r>
            <a:r>
              <a:rPr lang="es-ES" sz="1200" dirty="0" err="1">
                <a:solidFill>
                  <a:schemeClr val="accent1">
                    <a:lumMod val="75000"/>
                  </a:schemeClr>
                </a:solidFill>
              </a:rPr>
              <a:t>committed</a:t>
            </a:r>
            <a:r>
              <a:rPr lang="es-ES" sz="1200" dirty="0">
                <a:solidFill>
                  <a:schemeClr val="accent1">
                    <a:lumMod val="75000"/>
                  </a:schemeClr>
                </a:solidFill>
              </a:rPr>
              <a:t> </a:t>
            </a:r>
            <a:r>
              <a:rPr lang="es-ES" sz="1200" dirty="0" err="1">
                <a:solidFill>
                  <a:schemeClr val="accent1">
                    <a:lumMod val="75000"/>
                  </a:schemeClr>
                </a:solidFill>
              </a:rPr>
              <a:t>by</a:t>
            </a:r>
            <a:r>
              <a:rPr lang="es-ES" sz="1200" dirty="0">
                <a:solidFill>
                  <a:schemeClr val="accent1">
                    <a:lumMod val="75000"/>
                  </a:schemeClr>
                </a:solidFill>
              </a:rPr>
              <a:t> </a:t>
            </a:r>
            <a:r>
              <a:rPr lang="es-ES" sz="1200" dirty="0" err="1">
                <a:solidFill>
                  <a:schemeClr val="accent1">
                    <a:lumMod val="75000"/>
                  </a:schemeClr>
                </a:solidFill>
              </a:rPr>
              <a:t>using</a:t>
            </a:r>
            <a:r>
              <a:rPr lang="es-ES" sz="1200" dirty="0">
                <a:solidFill>
                  <a:schemeClr val="accent1">
                    <a:lumMod val="75000"/>
                  </a:schemeClr>
                </a:solidFill>
              </a:rPr>
              <a:t> </a:t>
            </a:r>
            <a:r>
              <a:rPr lang="es-ES" sz="1200" dirty="0" err="1">
                <a:solidFill>
                  <a:schemeClr val="accent1">
                    <a:lumMod val="75000"/>
                  </a:schemeClr>
                </a:solidFill>
              </a:rPr>
              <a:t>the</a:t>
            </a:r>
            <a:r>
              <a:rPr lang="es-ES" sz="1200" dirty="0">
                <a:solidFill>
                  <a:schemeClr val="accent1">
                    <a:lumMod val="75000"/>
                  </a:schemeClr>
                </a:solidFill>
              </a:rPr>
              <a:t> mean and median </a:t>
            </a:r>
            <a:r>
              <a:rPr lang="es-ES" sz="1200" dirty="0" err="1">
                <a:solidFill>
                  <a:schemeClr val="accent1">
                    <a:lumMod val="75000"/>
                  </a:schemeClr>
                </a:solidFill>
              </a:rPr>
              <a:t>of</a:t>
            </a:r>
            <a:r>
              <a:rPr lang="es-ES" sz="1200" dirty="0">
                <a:solidFill>
                  <a:schemeClr val="accent1">
                    <a:lumMod val="75000"/>
                  </a:schemeClr>
                </a:solidFill>
              </a:rPr>
              <a:t> </a:t>
            </a:r>
            <a:r>
              <a:rPr lang="es-ES" sz="1200" dirty="0" err="1">
                <a:solidFill>
                  <a:schemeClr val="accent1">
                    <a:lumMod val="75000"/>
                  </a:schemeClr>
                </a:solidFill>
              </a:rPr>
              <a:t>transcripts</a:t>
            </a:r>
            <a:endParaRPr lang="es-ES" sz="1200" dirty="0">
              <a:solidFill>
                <a:schemeClr val="accent1">
                  <a:lumMod val="75000"/>
                </a:schemeClr>
              </a:solidFill>
            </a:endParaRPr>
          </a:p>
        </p:txBody>
      </p:sp>
      <p:graphicFrame>
        <p:nvGraphicFramePr>
          <p:cNvPr id="4" name="Tabla 3">
            <a:extLst>
              <a:ext uri="{FF2B5EF4-FFF2-40B4-BE49-F238E27FC236}">
                <a16:creationId xmlns:a16="http://schemas.microsoft.com/office/drawing/2014/main" id="{5C1B7C8D-1EFC-3B13-ACFA-612BCF0F0CC9}"/>
              </a:ext>
            </a:extLst>
          </p:cNvPr>
          <p:cNvGraphicFramePr>
            <a:graphicFrameLocks noGrp="1"/>
          </p:cNvGraphicFramePr>
          <p:nvPr>
            <p:extLst>
              <p:ext uri="{D42A27DB-BD31-4B8C-83A1-F6EECF244321}">
                <p14:modId xmlns:p14="http://schemas.microsoft.com/office/powerpoint/2010/main" val="1652014445"/>
              </p:ext>
            </p:extLst>
          </p:nvPr>
        </p:nvGraphicFramePr>
        <p:xfrm>
          <a:off x="6747529" y="1906543"/>
          <a:ext cx="4597658" cy="1375143"/>
        </p:xfrm>
        <a:graphic>
          <a:graphicData uri="http://schemas.openxmlformats.org/drawingml/2006/table">
            <a:tbl>
              <a:tblPr firstRow="1" firstCol="1" bandRow="1"/>
              <a:tblGrid>
                <a:gridCol w="3353146">
                  <a:extLst>
                    <a:ext uri="{9D8B030D-6E8A-4147-A177-3AD203B41FA5}">
                      <a16:colId xmlns:a16="http://schemas.microsoft.com/office/drawing/2014/main" val="3646455743"/>
                    </a:ext>
                  </a:extLst>
                </a:gridCol>
                <a:gridCol w="1244512">
                  <a:extLst>
                    <a:ext uri="{9D8B030D-6E8A-4147-A177-3AD203B41FA5}">
                      <a16:colId xmlns:a16="http://schemas.microsoft.com/office/drawing/2014/main" val="1593436019"/>
                    </a:ext>
                  </a:extLst>
                </a:gridCol>
              </a:tblGrid>
              <a:tr h="151784">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RMSE values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2197045869"/>
                  </a:ext>
                </a:extLst>
              </a:tr>
              <a:tr h="151784">
                <a:tc>
                  <a:txBody>
                    <a:bodyPr/>
                    <a:lstStyle/>
                    <a:p>
                      <a:pPr algn="ctr" fontAlgn="base">
                        <a:lnSpc>
                          <a:spcPct val="107000"/>
                        </a:lnSpc>
                        <a:spcAft>
                          <a:spcPts val="800"/>
                        </a:spcAft>
                      </a:pPr>
                      <a:r>
                        <a:rPr lang="en-US" sz="900" i="1">
                          <a:solidFill>
                            <a:srgbClr val="000000"/>
                          </a:solidFill>
                          <a:effectLst/>
                          <a:highlight>
                            <a:srgbClr val="00FFFF"/>
                          </a:highlight>
                          <a:latin typeface="Arial" panose="020B0604020202020204" pitchFamily="34" charset="0"/>
                          <a:ea typeface="Times New Roman" panose="02020603050405020304" pitchFamily="18" charset="0"/>
                          <a:cs typeface="Times New Roman" panose="02020603050405020304" pitchFamily="18" charset="0"/>
                        </a:rPr>
                        <a:t>2 HL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3649976739"/>
                  </a:ext>
                </a:extLst>
              </a:tr>
              <a:tr h="151784">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Mean imputation of the features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8635656"/>
                  </a:ext>
                </a:extLst>
              </a:tr>
              <a:tr h="151784">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Median imputation of the features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420215674"/>
                  </a:ext>
                </a:extLst>
              </a:tr>
              <a:tr h="151784">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HL model without label transformation but with weighted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50.30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72724302"/>
                  </a:ext>
                </a:extLst>
              </a:tr>
              <a:tr h="151784">
                <a:tc>
                  <a:txBody>
                    <a:bodyPr/>
                    <a:lstStyle/>
                    <a:p>
                      <a:pPr algn="ctr" fontAlgn="base">
                        <a:lnSpc>
                          <a:spcPct val="107000"/>
                        </a:lnSpc>
                        <a:spcAft>
                          <a:spcPts val="800"/>
                        </a:spcAft>
                      </a:pPr>
                      <a:r>
                        <a:rPr lang="en-US" sz="900" i="1">
                          <a:solidFill>
                            <a:srgbClr val="000000"/>
                          </a:solidFill>
                          <a:effectLst/>
                          <a:highlight>
                            <a:srgbClr val="00FFFF"/>
                          </a:highlight>
                          <a:latin typeface="Arial" panose="020B0604020202020204" pitchFamily="34" charset="0"/>
                          <a:ea typeface="Times New Roman" panose="02020603050405020304" pitchFamily="18" charset="0"/>
                          <a:cs typeface="Times New Roman" panose="02020603050405020304" pitchFamily="18" charset="0"/>
                        </a:rPr>
                        <a:t>2 HL model without label transformation</a:t>
                      </a: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50.86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700949873"/>
                  </a:ext>
                </a:extLst>
              </a:tr>
              <a:tr h="151784">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 HL model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51.95</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51557823"/>
                  </a:ext>
                </a:extLst>
              </a:tr>
              <a:tr h="151784">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Mean imputation of features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116.76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1336953235"/>
                  </a:ext>
                </a:extLst>
              </a:tr>
              <a:tr h="151784">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Median imputation of features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120.72</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98269170"/>
                  </a:ext>
                </a:extLst>
              </a:tr>
            </a:tbl>
          </a:graphicData>
        </a:graphic>
      </p:graphicFrame>
      <p:sp>
        <p:nvSpPr>
          <p:cNvPr id="5" name="CuadroTexto 4">
            <a:extLst>
              <a:ext uri="{FF2B5EF4-FFF2-40B4-BE49-F238E27FC236}">
                <a16:creationId xmlns:a16="http://schemas.microsoft.com/office/drawing/2014/main" id="{5FEDE84D-82C4-89CE-ABA3-14DC16AB416B}"/>
              </a:ext>
            </a:extLst>
          </p:cNvPr>
          <p:cNvSpPr txBox="1"/>
          <p:nvPr/>
        </p:nvSpPr>
        <p:spPr>
          <a:xfrm>
            <a:off x="6681269" y="1895175"/>
            <a:ext cx="4811585" cy="1848062"/>
          </a:xfrm>
          <a:prstGeom prst="rect">
            <a:avLst/>
          </a:prstGeom>
          <a:noFill/>
          <a:ln>
            <a:solidFill>
              <a:schemeClr val="bg1">
                <a:lumMod val="50000"/>
              </a:schemeClr>
            </a:solidFill>
          </a:ln>
        </p:spPr>
        <p:txBody>
          <a:bodyPr wrap="square" rtlCol="0">
            <a:spAutoFit/>
          </a:bodyPr>
          <a:lstStyle/>
          <a:p>
            <a:endParaRPr lang="es-ES" dirty="0"/>
          </a:p>
        </p:txBody>
      </p:sp>
      <p:sp>
        <p:nvSpPr>
          <p:cNvPr id="16" name="Elipse 15">
            <a:extLst>
              <a:ext uri="{FF2B5EF4-FFF2-40B4-BE49-F238E27FC236}">
                <a16:creationId xmlns:a16="http://schemas.microsoft.com/office/drawing/2014/main" id="{E0441123-9E70-9D56-B0AF-074D65F5CCD6}"/>
              </a:ext>
            </a:extLst>
          </p:cNvPr>
          <p:cNvSpPr/>
          <p:nvPr/>
        </p:nvSpPr>
        <p:spPr>
          <a:xfrm>
            <a:off x="4351445" y="5434818"/>
            <a:ext cx="370115" cy="77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noFill/>
            </a:endParaRPr>
          </a:p>
        </p:txBody>
      </p:sp>
      <p:sp>
        <p:nvSpPr>
          <p:cNvPr id="19" name="Elipse 18">
            <a:extLst>
              <a:ext uri="{FF2B5EF4-FFF2-40B4-BE49-F238E27FC236}">
                <a16:creationId xmlns:a16="http://schemas.microsoft.com/office/drawing/2014/main" id="{C8F684FE-42E0-26CC-FF1F-CA4B37FE761B}"/>
              </a:ext>
            </a:extLst>
          </p:cNvPr>
          <p:cNvSpPr/>
          <p:nvPr/>
        </p:nvSpPr>
        <p:spPr>
          <a:xfrm>
            <a:off x="6730210" y="5361932"/>
            <a:ext cx="370115" cy="77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noFill/>
            </a:endParaRPr>
          </a:p>
        </p:txBody>
      </p:sp>
      <p:sp>
        <p:nvSpPr>
          <p:cNvPr id="20" name="Título 1">
            <a:extLst>
              <a:ext uri="{FF2B5EF4-FFF2-40B4-BE49-F238E27FC236}">
                <a16:creationId xmlns:a16="http://schemas.microsoft.com/office/drawing/2014/main" id="{1ED56E2A-87C6-6887-8339-76D0FCC58FC1}"/>
              </a:ext>
            </a:extLst>
          </p:cNvPr>
          <p:cNvSpPr txBox="1">
            <a:spLocks/>
          </p:cNvSpPr>
          <p:nvPr/>
        </p:nvSpPr>
        <p:spPr>
          <a:xfrm>
            <a:off x="711466" y="373049"/>
            <a:ext cx="11162481" cy="10548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Franklin Gothic Heavy" panose="020B0903020102020204" pitchFamily="34" charset="0"/>
              </a:rPr>
              <a:t>Development of the model DeepSF2hidden with gene expression</a:t>
            </a:r>
            <a:br>
              <a:rPr lang="en-US" sz="2800" dirty="0"/>
            </a:br>
            <a:endParaRPr lang="en-US" sz="2800" i="1" dirty="0"/>
          </a:p>
        </p:txBody>
      </p:sp>
    </p:spTree>
    <p:extLst>
      <p:ext uri="{BB962C8B-B14F-4D97-AF65-F5344CB8AC3E}">
        <p14:creationId xmlns:p14="http://schemas.microsoft.com/office/powerpoint/2010/main" val="2950334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296145"/>
            <a:ext cx="9797506" cy="105485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Franklin Gothic Heavy" panose="020B0903020102020204" pitchFamily="34" charset="0"/>
              </a:rPr>
              <a:t>Development of DeepSF2hidden with gene expression</a:t>
            </a:r>
            <a:br>
              <a:rPr lang="en-US" sz="2800" dirty="0"/>
            </a:br>
            <a:endParaRPr lang="en-US" sz="2800" i="1" dirty="0"/>
          </a:p>
        </p:txBody>
      </p:sp>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7" y="1106115"/>
            <a:ext cx="5956881" cy="8573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200" b="1" i="1" dirty="0">
                <a:solidFill>
                  <a:schemeClr val="accent4"/>
                </a:solidFill>
              </a:rPr>
              <a:t>2) SELECT THE NUMBER OF HIDDEN LAYERS, THE LOSS FUNCTION AND TRYING DIFFERENT PIPELINES TO COUNTERACT VARIABILITY IN ISOFORM EXPRESSION.</a:t>
            </a:r>
          </a:p>
        </p:txBody>
      </p:sp>
      <p:sp>
        <p:nvSpPr>
          <p:cNvPr id="2" name="CuadroTexto 1">
            <a:extLst>
              <a:ext uri="{FF2B5EF4-FFF2-40B4-BE49-F238E27FC236}">
                <a16:creationId xmlns:a16="http://schemas.microsoft.com/office/drawing/2014/main" id="{470B76C5-DD65-FCDB-2E24-1FD98C009A52}"/>
              </a:ext>
            </a:extLst>
          </p:cNvPr>
          <p:cNvSpPr txBox="1"/>
          <p:nvPr/>
        </p:nvSpPr>
        <p:spPr>
          <a:xfrm>
            <a:off x="1005840" y="2104937"/>
            <a:ext cx="5662508" cy="1815882"/>
          </a:xfrm>
          <a:prstGeom prst="rect">
            <a:avLst/>
          </a:prstGeom>
          <a:noFill/>
        </p:spPr>
        <p:txBody>
          <a:bodyPr wrap="square" rtlCol="0">
            <a:spAutoFit/>
          </a:bodyPr>
          <a:lstStyle/>
          <a:p>
            <a:r>
              <a:rPr lang="en-US" sz="2000" u="sng" dirty="0"/>
              <a:t>Results - Applying weight values to the loss function</a:t>
            </a:r>
            <a:endParaRPr lang="en-US" sz="2000" dirty="0"/>
          </a:p>
          <a:p>
            <a:pPr marL="342900" indent="-342900" algn="just">
              <a:buFont typeface="Arial" panose="020B0604020202020204" pitchFamily="34" charset="0"/>
              <a:buChar char="•"/>
            </a:pPr>
            <a:r>
              <a:rPr lang="en-US" sz="1600" dirty="0">
                <a:latin typeface="Arial" panose="020B0604020202020204" pitchFamily="34" charset="0"/>
                <a:cs typeface="Times New Roman" panose="02020603050405020304" pitchFamily="18" charset="0"/>
              </a:rPr>
              <a:t>The use of weight values has not improved the predictive ability of the model for poorly expressed isoforms.</a:t>
            </a:r>
            <a:endParaRPr lang="en-US" sz="1600" dirty="0"/>
          </a:p>
          <a:p>
            <a:pPr marL="342900" indent="-342900" algn="just">
              <a:buFont typeface="Arial" panose="020B0604020202020204" pitchFamily="34" charset="0"/>
              <a:buChar char="•"/>
            </a:pPr>
            <a:endParaRPr lang="en-US" sz="2000" dirty="0"/>
          </a:p>
          <a:p>
            <a:endParaRPr lang="en-US" sz="2000" dirty="0"/>
          </a:p>
          <a:p>
            <a:endParaRPr lang="en-US" sz="2000" dirty="0"/>
          </a:p>
        </p:txBody>
      </p:sp>
      <p:sp>
        <p:nvSpPr>
          <p:cNvPr id="12" name="CuadroTexto 11">
            <a:extLst>
              <a:ext uri="{FF2B5EF4-FFF2-40B4-BE49-F238E27FC236}">
                <a16:creationId xmlns:a16="http://schemas.microsoft.com/office/drawing/2014/main" id="{52723240-0E06-E176-8EE4-6F3BDF113EBF}"/>
              </a:ext>
            </a:extLst>
          </p:cNvPr>
          <p:cNvSpPr txBox="1"/>
          <p:nvPr/>
        </p:nvSpPr>
        <p:spPr>
          <a:xfrm>
            <a:off x="8813147" y="5608935"/>
            <a:ext cx="1274611" cy="477054"/>
          </a:xfrm>
          <a:prstGeom prst="rect">
            <a:avLst/>
          </a:prstGeom>
          <a:noFill/>
        </p:spPr>
        <p:txBody>
          <a:bodyPr wrap="square" rtlCol="0">
            <a:spAutoFit/>
          </a:bodyPr>
          <a:lstStyle/>
          <a:p>
            <a:pPr algn="ctr"/>
            <a:r>
              <a:rPr lang="es-ES" sz="1250" dirty="0">
                <a:solidFill>
                  <a:schemeClr val="accent1">
                    <a:lumMod val="75000"/>
                  </a:schemeClr>
                </a:solidFill>
              </a:rPr>
              <a:t>2 HL </a:t>
            </a:r>
            <a:r>
              <a:rPr lang="es-ES" sz="1250" dirty="0" err="1">
                <a:solidFill>
                  <a:schemeClr val="accent1">
                    <a:lumMod val="75000"/>
                  </a:schemeClr>
                </a:solidFill>
              </a:rPr>
              <a:t>model</a:t>
            </a:r>
            <a:r>
              <a:rPr lang="es-ES" sz="1250" dirty="0">
                <a:solidFill>
                  <a:schemeClr val="accent1">
                    <a:lumMod val="75000"/>
                  </a:schemeClr>
                </a:solidFill>
              </a:rPr>
              <a:t> </a:t>
            </a:r>
            <a:r>
              <a:rPr lang="es-ES" sz="1250" dirty="0" err="1">
                <a:solidFill>
                  <a:schemeClr val="accent1">
                    <a:lumMod val="75000"/>
                  </a:schemeClr>
                </a:solidFill>
              </a:rPr>
              <a:t>with</a:t>
            </a:r>
            <a:r>
              <a:rPr lang="es-ES" sz="1250" dirty="0">
                <a:solidFill>
                  <a:schemeClr val="accent1">
                    <a:lumMod val="75000"/>
                  </a:schemeClr>
                </a:solidFill>
              </a:rPr>
              <a:t> </a:t>
            </a:r>
          </a:p>
          <a:p>
            <a:pPr algn="ctr"/>
            <a:r>
              <a:rPr lang="es-ES" sz="1250" b="1" dirty="0" err="1">
                <a:solidFill>
                  <a:schemeClr val="accent1">
                    <a:lumMod val="75000"/>
                  </a:schemeClr>
                </a:solidFill>
              </a:rPr>
              <a:t>weight</a:t>
            </a:r>
            <a:r>
              <a:rPr lang="es-ES" sz="1250" b="1" dirty="0">
                <a:solidFill>
                  <a:schemeClr val="accent1">
                    <a:lumMod val="75000"/>
                  </a:schemeClr>
                </a:solidFill>
              </a:rPr>
              <a:t> </a:t>
            </a:r>
            <a:r>
              <a:rPr lang="es-ES" sz="1250" b="1" dirty="0" err="1">
                <a:solidFill>
                  <a:schemeClr val="accent1">
                    <a:lumMod val="75000"/>
                  </a:schemeClr>
                </a:solidFill>
              </a:rPr>
              <a:t>values</a:t>
            </a:r>
            <a:endParaRPr lang="es-ES" sz="1250" b="1" dirty="0">
              <a:solidFill>
                <a:schemeClr val="accent1">
                  <a:lumMod val="75000"/>
                </a:schemeClr>
              </a:solidFill>
            </a:endParaRPr>
          </a:p>
        </p:txBody>
      </p:sp>
      <p:sp>
        <p:nvSpPr>
          <p:cNvPr id="13" name="CuadroTexto 12">
            <a:extLst>
              <a:ext uri="{FF2B5EF4-FFF2-40B4-BE49-F238E27FC236}">
                <a16:creationId xmlns:a16="http://schemas.microsoft.com/office/drawing/2014/main" id="{6E8455A4-3FA3-15EE-F202-F6B421376072}"/>
              </a:ext>
            </a:extLst>
          </p:cNvPr>
          <p:cNvSpPr txBox="1"/>
          <p:nvPr/>
        </p:nvSpPr>
        <p:spPr>
          <a:xfrm>
            <a:off x="8813147" y="3849307"/>
            <a:ext cx="1470739" cy="477054"/>
          </a:xfrm>
          <a:prstGeom prst="rect">
            <a:avLst/>
          </a:prstGeom>
          <a:noFill/>
        </p:spPr>
        <p:txBody>
          <a:bodyPr wrap="square" rtlCol="0">
            <a:spAutoFit/>
          </a:bodyPr>
          <a:lstStyle/>
          <a:p>
            <a:pPr algn="ctr"/>
            <a:r>
              <a:rPr lang="es-ES" sz="1250" dirty="0">
                <a:solidFill>
                  <a:schemeClr val="accent1">
                    <a:lumMod val="75000"/>
                  </a:schemeClr>
                </a:solidFill>
              </a:rPr>
              <a:t>2 HL </a:t>
            </a:r>
            <a:r>
              <a:rPr lang="es-ES" sz="1250" dirty="0" err="1">
                <a:solidFill>
                  <a:schemeClr val="accent1">
                    <a:lumMod val="75000"/>
                  </a:schemeClr>
                </a:solidFill>
              </a:rPr>
              <a:t>model</a:t>
            </a:r>
            <a:r>
              <a:rPr lang="es-ES" sz="1250" dirty="0">
                <a:solidFill>
                  <a:schemeClr val="accent1">
                    <a:lumMod val="75000"/>
                  </a:schemeClr>
                </a:solidFill>
              </a:rPr>
              <a:t> </a:t>
            </a:r>
            <a:r>
              <a:rPr lang="es-ES" sz="1250" dirty="0" err="1">
                <a:solidFill>
                  <a:schemeClr val="accent1">
                    <a:lumMod val="75000"/>
                  </a:schemeClr>
                </a:solidFill>
              </a:rPr>
              <a:t>without</a:t>
            </a:r>
            <a:r>
              <a:rPr lang="es-ES" sz="1250" dirty="0">
                <a:solidFill>
                  <a:schemeClr val="accent1">
                    <a:lumMod val="75000"/>
                  </a:schemeClr>
                </a:solidFill>
              </a:rPr>
              <a:t> </a:t>
            </a:r>
          </a:p>
          <a:p>
            <a:pPr algn="ctr"/>
            <a:r>
              <a:rPr lang="es-ES" sz="1250" dirty="0" err="1">
                <a:solidFill>
                  <a:schemeClr val="accent1">
                    <a:lumMod val="75000"/>
                  </a:schemeClr>
                </a:solidFill>
              </a:rPr>
              <a:t>weight</a:t>
            </a:r>
            <a:r>
              <a:rPr lang="es-ES" sz="1250" dirty="0">
                <a:solidFill>
                  <a:schemeClr val="accent1">
                    <a:lumMod val="75000"/>
                  </a:schemeClr>
                </a:solidFill>
              </a:rPr>
              <a:t> </a:t>
            </a:r>
            <a:r>
              <a:rPr lang="es-ES" sz="1250" dirty="0" err="1">
                <a:solidFill>
                  <a:schemeClr val="accent1">
                    <a:lumMod val="75000"/>
                  </a:schemeClr>
                </a:solidFill>
              </a:rPr>
              <a:t>values</a:t>
            </a:r>
            <a:endParaRPr lang="es-ES" sz="1250" dirty="0">
              <a:solidFill>
                <a:schemeClr val="accent1">
                  <a:lumMod val="75000"/>
                </a:schemeClr>
              </a:solidFill>
            </a:endParaRPr>
          </a:p>
        </p:txBody>
      </p:sp>
      <p:pic>
        <p:nvPicPr>
          <p:cNvPr id="9" name="Imagen 8" descr="Interfaz de usuario gráfica, Gráfico, Histograma&#10;&#10;Descripción generada automáticamente">
            <a:extLst>
              <a:ext uri="{FF2B5EF4-FFF2-40B4-BE49-F238E27FC236}">
                <a16:creationId xmlns:a16="http://schemas.microsoft.com/office/drawing/2014/main" id="{19A3EC4D-1B18-5D17-E527-0C745513E440}"/>
              </a:ext>
            </a:extLst>
          </p:cNvPr>
          <p:cNvPicPr>
            <a:picLocks noChangeAspect="1"/>
          </p:cNvPicPr>
          <p:nvPr/>
        </p:nvPicPr>
        <p:blipFill rotWithShape="1">
          <a:blip r:embed="rId3">
            <a:extLst>
              <a:ext uri="{28A0092B-C50C-407E-A947-70E740481C1C}">
                <a14:useLocalDpi xmlns:a14="http://schemas.microsoft.com/office/drawing/2010/main" val="0"/>
              </a:ext>
            </a:extLst>
          </a:blip>
          <a:srcRect l="8608" r="8702"/>
          <a:stretch/>
        </p:blipFill>
        <p:spPr bwMode="auto">
          <a:xfrm>
            <a:off x="2583484" y="5015175"/>
            <a:ext cx="5662800" cy="1711441"/>
          </a:xfrm>
          <a:prstGeom prst="rect">
            <a:avLst/>
          </a:prstGeom>
          <a:noFill/>
          <a:ln>
            <a:noFill/>
          </a:ln>
          <a:extLst>
            <a:ext uri="{53640926-AAD7-44D8-BBD7-CCE9431645EC}">
              <a14:shadowObscured xmlns:a14="http://schemas.microsoft.com/office/drawing/2010/main"/>
            </a:ext>
          </a:extLst>
        </p:spPr>
      </p:pic>
      <p:pic>
        <p:nvPicPr>
          <p:cNvPr id="16" name="Imagen 15" descr="Gráfico, Histograma&#10;&#10;Descripción generada automáticamente">
            <a:extLst>
              <a:ext uri="{FF2B5EF4-FFF2-40B4-BE49-F238E27FC236}">
                <a16:creationId xmlns:a16="http://schemas.microsoft.com/office/drawing/2014/main" id="{773C6D89-7D61-0667-E1A0-6F65A29FF0E3}"/>
              </a:ext>
            </a:extLst>
          </p:cNvPr>
          <p:cNvPicPr>
            <a:picLocks noChangeAspect="1"/>
          </p:cNvPicPr>
          <p:nvPr/>
        </p:nvPicPr>
        <p:blipFill rotWithShape="1">
          <a:blip r:embed="rId4">
            <a:extLst>
              <a:ext uri="{28A0092B-C50C-407E-A947-70E740481C1C}">
                <a14:useLocalDpi xmlns:a14="http://schemas.microsoft.com/office/drawing/2010/main" val="0"/>
              </a:ext>
            </a:extLst>
          </a:blip>
          <a:srcRect l="9251" t="3766" r="9063" b="2694"/>
          <a:stretch/>
        </p:blipFill>
        <p:spPr bwMode="auto">
          <a:xfrm>
            <a:off x="2583485" y="3347587"/>
            <a:ext cx="5662508" cy="1620000"/>
          </a:xfrm>
          <a:prstGeom prst="rect">
            <a:avLst/>
          </a:prstGeom>
          <a:noFill/>
          <a:ln>
            <a:noFill/>
          </a:ln>
          <a:extLst>
            <a:ext uri="{53640926-AAD7-44D8-BBD7-CCE9431645EC}">
              <a14:shadowObscured xmlns:a14="http://schemas.microsoft.com/office/drawing/2010/main"/>
            </a:ext>
          </a:extLst>
        </p:spPr>
      </p:pic>
      <p:sp>
        <p:nvSpPr>
          <p:cNvPr id="17" name="CuadroTexto 16">
            <a:extLst>
              <a:ext uri="{FF2B5EF4-FFF2-40B4-BE49-F238E27FC236}">
                <a16:creationId xmlns:a16="http://schemas.microsoft.com/office/drawing/2014/main" id="{2D810A00-63A9-55E9-D3D2-B0186597EFAE}"/>
              </a:ext>
            </a:extLst>
          </p:cNvPr>
          <p:cNvSpPr txBox="1"/>
          <p:nvPr/>
        </p:nvSpPr>
        <p:spPr>
          <a:xfrm>
            <a:off x="7580901" y="2724576"/>
            <a:ext cx="3739102" cy="461665"/>
          </a:xfrm>
          <a:prstGeom prst="rect">
            <a:avLst/>
          </a:prstGeom>
          <a:noFill/>
        </p:spPr>
        <p:txBody>
          <a:bodyPr wrap="square" rtlCol="0">
            <a:spAutoFit/>
          </a:bodyPr>
          <a:lstStyle/>
          <a:p>
            <a:pPr algn="ctr"/>
            <a:r>
              <a:rPr lang="es-ES" sz="1200" dirty="0" err="1">
                <a:solidFill>
                  <a:schemeClr val="accent1">
                    <a:lumMod val="75000"/>
                  </a:schemeClr>
                </a:solidFill>
              </a:rPr>
              <a:t>Model</a:t>
            </a:r>
            <a:r>
              <a:rPr lang="es-ES" sz="1200" dirty="0">
                <a:solidFill>
                  <a:schemeClr val="accent1">
                    <a:lumMod val="75000"/>
                  </a:schemeClr>
                </a:solidFill>
              </a:rPr>
              <a:t> error vs </a:t>
            </a:r>
            <a:r>
              <a:rPr lang="es-ES" sz="1200" dirty="0" err="1">
                <a:solidFill>
                  <a:schemeClr val="accent1">
                    <a:lumMod val="75000"/>
                  </a:schemeClr>
                </a:solidFill>
              </a:rPr>
              <a:t>the</a:t>
            </a:r>
            <a:r>
              <a:rPr lang="es-ES" sz="1200" dirty="0">
                <a:solidFill>
                  <a:schemeClr val="accent1">
                    <a:lumMod val="75000"/>
                  </a:schemeClr>
                </a:solidFill>
              </a:rPr>
              <a:t> error </a:t>
            </a:r>
            <a:r>
              <a:rPr lang="es-ES" sz="1200" dirty="0" err="1">
                <a:solidFill>
                  <a:schemeClr val="accent1">
                    <a:lumMod val="75000"/>
                  </a:schemeClr>
                </a:solidFill>
              </a:rPr>
              <a:t>committed</a:t>
            </a:r>
            <a:r>
              <a:rPr lang="es-ES" sz="1200" dirty="0">
                <a:solidFill>
                  <a:schemeClr val="accent1">
                    <a:lumMod val="75000"/>
                  </a:schemeClr>
                </a:solidFill>
              </a:rPr>
              <a:t> </a:t>
            </a:r>
            <a:r>
              <a:rPr lang="es-ES" sz="1200" dirty="0" err="1">
                <a:solidFill>
                  <a:schemeClr val="accent1">
                    <a:lumMod val="75000"/>
                  </a:schemeClr>
                </a:solidFill>
              </a:rPr>
              <a:t>by</a:t>
            </a:r>
            <a:r>
              <a:rPr lang="es-ES" sz="1200" dirty="0">
                <a:solidFill>
                  <a:schemeClr val="accent1">
                    <a:lumMod val="75000"/>
                  </a:schemeClr>
                </a:solidFill>
              </a:rPr>
              <a:t> </a:t>
            </a:r>
            <a:r>
              <a:rPr lang="es-ES" sz="1200" dirty="0" err="1">
                <a:solidFill>
                  <a:schemeClr val="accent1">
                    <a:lumMod val="75000"/>
                  </a:schemeClr>
                </a:solidFill>
              </a:rPr>
              <a:t>using</a:t>
            </a:r>
            <a:r>
              <a:rPr lang="es-ES" sz="1200" dirty="0">
                <a:solidFill>
                  <a:schemeClr val="accent1">
                    <a:lumMod val="75000"/>
                  </a:schemeClr>
                </a:solidFill>
              </a:rPr>
              <a:t> </a:t>
            </a:r>
            <a:r>
              <a:rPr lang="es-ES" sz="1200" dirty="0" err="1">
                <a:solidFill>
                  <a:schemeClr val="accent1">
                    <a:lumMod val="75000"/>
                  </a:schemeClr>
                </a:solidFill>
              </a:rPr>
              <a:t>the</a:t>
            </a:r>
            <a:r>
              <a:rPr lang="es-ES" sz="1200" dirty="0">
                <a:solidFill>
                  <a:schemeClr val="accent1">
                    <a:lumMod val="75000"/>
                  </a:schemeClr>
                </a:solidFill>
              </a:rPr>
              <a:t> mean and median </a:t>
            </a:r>
            <a:r>
              <a:rPr lang="es-ES" sz="1200" dirty="0" err="1">
                <a:solidFill>
                  <a:schemeClr val="accent1">
                    <a:lumMod val="75000"/>
                  </a:schemeClr>
                </a:solidFill>
              </a:rPr>
              <a:t>of</a:t>
            </a:r>
            <a:r>
              <a:rPr lang="es-ES" sz="1200" dirty="0">
                <a:solidFill>
                  <a:schemeClr val="accent1">
                    <a:lumMod val="75000"/>
                  </a:schemeClr>
                </a:solidFill>
              </a:rPr>
              <a:t> </a:t>
            </a:r>
            <a:r>
              <a:rPr lang="es-ES" sz="1200" dirty="0" err="1">
                <a:solidFill>
                  <a:schemeClr val="accent1">
                    <a:lumMod val="75000"/>
                  </a:schemeClr>
                </a:solidFill>
              </a:rPr>
              <a:t>transcripts</a:t>
            </a:r>
            <a:r>
              <a:rPr lang="es-ES" sz="1200" dirty="0">
                <a:solidFill>
                  <a:schemeClr val="accent1">
                    <a:lumMod val="75000"/>
                  </a:schemeClr>
                </a:solidFill>
              </a:rPr>
              <a:t> </a:t>
            </a:r>
            <a:r>
              <a:rPr lang="es-ES" sz="1200" dirty="0" err="1">
                <a:solidFill>
                  <a:schemeClr val="accent1">
                    <a:lumMod val="75000"/>
                  </a:schemeClr>
                </a:solidFill>
              </a:rPr>
              <a:t>using</a:t>
            </a:r>
            <a:r>
              <a:rPr lang="es-ES" sz="1200" dirty="0">
                <a:solidFill>
                  <a:schemeClr val="accent1">
                    <a:lumMod val="75000"/>
                  </a:schemeClr>
                </a:solidFill>
              </a:rPr>
              <a:t> RMSE.</a:t>
            </a:r>
          </a:p>
        </p:txBody>
      </p:sp>
      <p:graphicFrame>
        <p:nvGraphicFramePr>
          <p:cNvPr id="5" name="Tabla 4">
            <a:extLst>
              <a:ext uri="{FF2B5EF4-FFF2-40B4-BE49-F238E27FC236}">
                <a16:creationId xmlns:a16="http://schemas.microsoft.com/office/drawing/2014/main" id="{2D7FF174-0BAB-362E-3DD5-F83C7B8AA0B2}"/>
              </a:ext>
            </a:extLst>
          </p:cNvPr>
          <p:cNvGraphicFramePr>
            <a:graphicFrameLocks noGrp="1"/>
          </p:cNvGraphicFramePr>
          <p:nvPr>
            <p:extLst>
              <p:ext uri="{D42A27DB-BD31-4B8C-83A1-F6EECF244321}">
                <p14:modId xmlns:p14="http://schemas.microsoft.com/office/powerpoint/2010/main" val="1459919584"/>
              </p:ext>
            </p:extLst>
          </p:nvPr>
        </p:nvGraphicFramePr>
        <p:xfrm>
          <a:off x="7278686" y="1120746"/>
          <a:ext cx="4539660" cy="1620000"/>
        </p:xfrm>
        <a:graphic>
          <a:graphicData uri="http://schemas.openxmlformats.org/drawingml/2006/table">
            <a:tbl>
              <a:tblPr firstRow="1" firstCol="1" bandRow="1"/>
              <a:tblGrid>
                <a:gridCol w="3310848">
                  <a:extLst>
                    <a:ext uri="{9D8B030D-6E8A-4147-A177-3AD203B41FA5}">
                      <a16:colId xmlns:a16="http://schemas.microsoft.com/office/drawing/2014/main" val="162245034"/>
                    </a:ext>
                  </a:extLst>
                </a:gridCol>
                <a:gridCol w="1228812">
                  <a:extLst>
                    <a:ext uri="{9D8B030D-6E8A-4147-A177-3AD203B41FA5}">
                      <a16:colId xmlns:a16="http://schemas.microsoft.com/office/drawing/2014/main" val="1069656344"/>
                    </a:ext>
                  </a:extLst>
                </a:gridCol>
              </a:tblGrid>
              <a:tr h="180000">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RMSE values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3180545129"/>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HL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211863053"/>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Mean imputation of the features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15013372"/>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Median imputation of the features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2945180431"/>
                  </a:ext>
                </a:extLst>
              </a:tr>
              <a:tr h="180000">
                <a:tc>
                  <a:txBody>
                    <a:bodyPr/>
                    <a:lstStyle/>
                    <a:p>
                      <a:pPr algn="ctr" fontAlgn="base">
                        <a:lnSpc>
                          <a:spcPct val="107000"/>
                        </a:lnSpc>
                        <a:spcAft>
                          <a:spcPts val="800"/>
                        </a:spcAft>
                      </a:pPr>
                      <a:r>
                        <a:rPr lang="en-US" sz="900" i="1">
                          <a:solidFill>
                            <a:srgbClr val="000000"/>
                          </a:solidFill>
                          <a:effectLst/>
                          <a:highlight>
                            <a:srgbClr val="00FFFF"/>
                          </a:highlight>
                          <a:latin typeface="Arial" panose="020B0604020202020204" pitchFamily="34" charset="0"/>
                          <a:ea typeface="Times New Roman" panose="02020603050405020304" pitchFamily="18" charset="0"/>
                          <a:cs typeface="Times New Roman" panose="02020603050405020304" pitchFamily="18" charset="0"/>
                        </a:rPr>
                        <a:t>2 HL model without label transformation but with weighted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50.30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9075981"/>
                  </a:ext>
                </a:extLst>
              </a:tr>
              <a:tr h="180000">
                <a:tc>
                  <a:txBody>
                    <a:bodyPr/>
                    <a:lstStyle/>
                    <a:p>
                      <a:pPr algn="ctr" fontAlgn="base">
                        <a:lnSpc>
                          <a:spcPct val="107000"/>
                        </a:lnSpc>
                        <a:spcAft>
                          <a:spcPts val="800"/>
                        </a:spcAft>
                      </a:pPr>
                      <a:r>
                        <a:rPr lang="en-US" sz="900" i="1">
                          <a:solidFill>
                            <a:srgbClr val="000000"/>
                          </a:solidFill>
                          <a:effectLst/>
                          <a:highlight>
                            <a:srgbClr val="00FFFF"/>
                          </a:highlight>
                          <a:latin typeface="Arial" panose="020B0604020202020204" pitchFamily="34" charset="0"/>
                          <a:ea typeface="Times New Roman" panose="02020603050405020304" pitchFamily="18" charset="0"/>
                          <a:cs typeface="Times New Roman" panose="02020603050405020304" pitchFamily="18" charset="0"/>
                        </a:rPr>
                        <a:t>2 HL model without label transformation</a:t>
                      </a: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50.86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1068052972"/>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 HL model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51.95</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18333004"/>
                  </a:ext>
                </a:extLst>
              </a:tr>
              <a:tr h="18000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Mean imputation of features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116.76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3795944680"/>
                  </a:ext>
                </a:extLst>
              </a:tr>
              <a:tr h="180000">
                <a:tc>
                  <a:txBody>
                    <a:bodyPr/>
                    <a:lstStyle/>
                    <a:p>
                      <a:pPr algn="ctr" fontAlgn="base">
                        <a:lnSpc>
                          <a:spcPct val="107000"/>
                        </a:lnSpc>
                        <a:spcAft>
                          <a:spcPts val="800"/>
                        </a:spcAft>
                      </a:pPr>
                      <a:r>
                        <a:rPr lang="en-US" sz="9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Median imputation of features without label transformation</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120.72</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56940097"/>
                  </a:ext>
                </a:extLst>
              </a:tr>
            </a:tbl>
          </a:graphicData>
        </a:graphic>
      </p:graphicFrame>
      <p:sp>
        <p:nvSpPr>
          <p:cNvPr id="6" name="CuadroTexto 5">
            <a:extLst>
              <a:ext uri="{FF2B5EF4-FFF2-40B4-BE49-F238E27FC236}">
                <a16:creationId xmlns:a16="http://schemas.microsoft.com/office/drawing/2014/main" id="{89D4462B-FF47-A9DB-A997-E68D63E8F7D7}"/>
              </a:ext>
            </a:extLst>
          </p:cNvPr>
          <p:cNvSpPr txBox="1"/>
          <p:nvPr/>
        </p:nvSpPr>
        <p:spPr>
          <a:xfrm>
            <a:off x="7169426" y="1106115"/>
            <a:ext cx="4731026" cy="2127714"/>
          </a:xfrm>
          <a:prstGeom prst="rect">
            <a:avLst/>
          </a:prstGeom>
          <a:noFill/>
          <a:ln>
            <a:solidFill>
              <a:schemeClr val="bg1">
                <a:lumMod val="50000"/>
              </a:schemeClr>
            </a:solidFill>
          </a:ln>
        </p:spPr>
        <p:txBody>
          <a:bodyPr wrap="square" rtlCol="0">
            <a:spAutoFit/>
          </a:bodyPr>
          <a:lstStyle/>
          <a:p>
            <a:endParaRPr lang="es-ES" dirty="0"/>
          </a:p>
        </p:txBody>
      </p:sp>
    </p:spTree>
    <p:extLst>
      <p:ext uri="{BB962C8B-B14F-4D97-AF65-F5344CB8AC3E}">
        <p14:creationId xmlns:p14="http://schemas.microsoft.com/office/powerpoint/2010/main" val="109843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a:gradFill>
            <a:gsLst>
              <a:gs pos="16000">
                <a:srgbClr val="38BCC3"/>
              </a:gs>
              <a:gs pos="90000">
                <a:schemeClr val="bg2">
                  <a:lumMod val="90000"/>
                </a:schemeClr>
              </a:gs>
            </a:gsLst>
            <a:lin ang="12000000" scaled="0"/>
          </a:gradFill>
        </p:spPr>
      </p:pic>
      <p:pic>
        <p:nvPicPr>
          <p:cNvPr id="13" name="Imagen 12"/>
          <p:cNvPicPr>
            <a:picLocks noChangeAspect="1"/>
          </p:cNvPicPr>
          <p:nvPr/>
        </p:nvPicPr>
        <p:blipFill>
          <a:blip r:embed="rId3"/>
          <a:stretch>
            <a:fillRect/>
          </a:stretch>
        </p:blipFill>
        <p:spPr>
          <a:xfrm>
            <a:off x="1210056" y="0"/>
            <a:ext cx="9771888" cy="6858000"/>
          </a:xfrm>
          <a:prstGeom prst="rect">
            <a:avLst/>
          </a:prstGeom>
        </p:spPr>
      </p:pic>
      <p:sp>
        <p:nvSpPr>
          <p:cNvPr id="17" name="Google Shape;276;p38"/>
          <p:cNvSpPr txBox="1">
            <a:spLocks/>
          </p:cNvSpPr>
          <p:nvPr/>
        </p:nvSpPr>
        <p:spPr>
          <a:xfrm>
            <a:off x="462772" y="880752"/>
            <a:ext cx="11266457" cy="3138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dirty="0">
                <a:solidFill>
                  <a:schemeClr val="tx1"/>
                </a:solidFill>
                <a:latin typeface="Franklin Gothic Heavy" panose="020B0903020102020204" pitchFamily="34" charset="0"/>
              </a:rPr>
              <a:t>1. THEORETICAL BACKGROUND</a:t>
            </a:r>
          </a:p>
        </p:txBody>
      </p:sp>
    </p:spTree>
    <p:extLst>
      <p:ext uri="{BB962C8B-B14F-4D97-AF65-F5344CB8AC3E}">
        <p14:creationId xmlns:p14="http://schemas.microsoft.com/office/powerpoint/2010/main" val="330916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9466202" cy="105485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Franklin Gothic Heavy" panose="020B0903020102020204" pitchFamily="34" charset="0"/>
              </a:rPr>
              <a:t>Development of DeepSF2hidden with gene expression</a:t>
            </a:r>
            <a:br>
              <a:rPr lang="en-US" sz="2800" dirty="0"/>
            </a:br>
            <a:endParaRPr lang="en-US" sz="2800" i="1" dirty="0"/>
          </a:p>
        </p:txBody>
      </p:sp>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7" y="1106115"/>
            <a:ext cx="5384533" cy="7890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800" b="1" i="1" dirty="0">
                <a:solidFill>
                  <a:schemeClr val="accent4"/>
                </a:solidFill>
              </a:rPr>
              <a:t>2) SELECT THE NUMBER OF HIDDEN LAYERS, THE LOSS FUNCTION AND TRYING DIFFERENT PIPELINES TO COUNTERACT VARIABILITY IN ISOFORM EXPRESSION.</a:t>
            </a:r>
          </a:p>
        </p:txBody>
      </p:sp>
      <p:sp>
        <p:nvSpPr>
          <p:cNvPr id="2" name="CuadroTexto 1">
            <a:extLst>
              <a:ext uri="{FF2B5EF4-FFF2-40B4-BE49-F238E27FC236}">
                <a16:creationId xmlns:a16="http://schemas.microsoft.com/office/drawing/2014/main" id="{470B76C5-DD65-FCDB-2E24-1FD98C009A52}"/>
              </a:ext>
            </a:extLst>
          </p:cNvPr>
          <p:cNvSpPr txBox="1"/>
          <p:nvPr/>
        </p:nvSpPr>
        <p:spPr>
          <a:xfrm>
            <a:off x="1005840" y="1963421"/>
            <a:ext cx="5090160" cy="2819233"/>
          </a:xfrm>
          <a:prstGeom prst="rect">
            <a:avLst/>
          </a:prstGeom>
          <a:noFill/>
        </p:spPr>
        <p:txBody>
          <a:bodyPr wrap="square" rtlCol="0">
            <a:spAutoFit/>
          </a:bodyPr>
          <a:lstStyle/>
          <a:p>
            <a:r>
              <a:rPr lang="en-US" sz="2000" u="sng" dirty="0"/>
              <a:t>Results – Adding a 3</a:t>
            </a:r>
            <a:r>
              <a:rPr lang="en-US" sz="2000" u="sng" baseline="30000" dirty="0"/>
              <a:t>rd</a:t>
            </a:r>
            <a:r>
              <a:rPr lang="en-US" sz="2000" u="sng" dirty="0"/>
              <a:t> hidden layer </a:t>
            </a:r>
            <a:endParaRPr lang="en-US" sz="2000" dirty="0"/>
          </a:p>
          <a:p>
            <a:pPr marL="342900" indent="-342900" algn="just">
              <a:buFont typeface="Arial" panose="020B0604020202020204" pitchFamily="34" charset="0"/>
              <a:buChar char="•"/>
            </a:pPr>
            <a:r>
              <a:rPr lang="en-US" sz="1720" dirty="0"/>
              <a:t>Makes the model to converge faster</a:t>
            </a:r>
          </a:p>
          <a:p>
            <a:pPr marL="342900" indent="-342900" algn="just">
              <a:buFont typeface="Arial" panose="020B0604020202020204" pitchFamily="34" charset="0"/>
              <a:buChar char="•"/>
            </a:pPr>
            <a:r>
              <a:rPr lang="en-US" sz="1720" dirty="0"/>
              <a:t>Without having introduced any regularization method, the model suffered from further overfitting. Losing the model’s ability to generalize.</a:t>
            </a:r>
          </a:p>
          <a:p>
            <a:pPr marL="342900" indent="-342900" algn="just">
              <a:buFont typeface="Arial" panose="020B0604020202020204" pitchFamily="34" charset="0"/>
              <a:buChar char="•"/>
            </a:pPr>
            <a:r>
              <a:rPr lang="en-US" sz="1720" dirty="0"/>
              <a:t>The results obtained do not justify introducing additional layers to the 2 hidden model.</a:t>
            </a:r>
          </a:p>
          <a:p>
            <a:pPr marL="342900" indent="-342900" algn="just">
              <a:buFont typeface="Arial" panose="020B0604020202020204" pitchFamily="34" charset="0"/>
              <a:buChar char="•"/>
            </a:pPr>
            <a:endParaRPr lang="en-US" sz="1700" dirty="0"/>
          </a:p>
          <a:p>
            <a:endParaRPr lang="en-US" sz="1700" dirty="0"/>
          </a:p>
          <a:p>
            <a:endParaRPr lang="en-US" sz="2000" dirty="0"/>
          </a:p>
        </p:txBody>
      </p:sp>
      <p:sp>
        <p:nvSpPr>
          <p:cNvPr id="12" name="CuadroTexto 11">
            <a:extLst>
              <a:ext uri="{FF2B5EF4-FFF2-40B4-BE49-F238E27FC236}">
                <a16:creationId xmlns:a16="http://schemas.microsoft.com/office/drawing/2014/main" id="{52723240-0E06-E176-8EE4-6F3BDF113EBF}"/>
              </a:ext>
            </a:extLst>
          </p:cNvPr>
          <p:cNvSpPr txBox="1"/>
          <p:nvPr/>
        </p:nvSpPr>
        <p:spPr>
          <a:xfrm>
            <a:off x="6982695" y="6407407"/>
            <a:ext cx="1274611" cy="284693"/>
          </a:xfrm>
          <a:prstGeom prst="rect">
            <a:avLst/>
          </a:prstGeom>
          <a:noFill/>
        </p:spPr>
        <p:txBody>
          <a:bodyPr wrap="square" rtlCol="0">
            <a:spAutoFit/>
          </a:bodyPr>
          <a:lstStyle/>
          <a:p>
            <a:pPr algn="ctr"/>
            <a:r>
              <a:rPr lang="es-ES" sz="1250" dirty="0">
                <a:solidFill>
                  <a:schemeClr val="accent1">
                    <a:lumMod val="75000"/>
                  </a:schemeClr>
                </a:solidFill>
              </a:rPr>
              <a:t>3 HL </a:t>
            </a:r>
            <a:r>
              <a:rPr lang="es-ES" sz="1250" dirty="0" err="1">
                <a:solidFill>
                  <a:schemeClr val="accent1">
                    <a:lumMod val="75000"/>
                  </a:schemeClr>
                </a:solidFill>
              </a:rPr>
              <a:t>model</a:t>
            </a:r>
            <a:endParaRPr lang="es-ES" sz="1250" dirty="0">
              <a:solidFill>
                <a:schemeClr val="accent1">
                  <a:lumMod val="75000"/>
                </a:schemeClr>
              </a:solidFill>
            </a:endParaRPr>
          </a:p>
        </p:txBody>
      </p:sp>
      <p:sp>
        <p:nvSpPr>
          <p:cNvPr id="13" name="CuadroTexto 12">
            <a:extLst>
              <a:ext uri="{FF2B5EF4-FFF2-40B4-BE49-F238E27FC236}">
                <a16:creationId xmlns:a16="http://schemas.microsoft.com/office/drawing/2014/main" id="{6E8455A4-3FA3-15EE-F202-F6B421376072}"/>
              </a:ext>
            </a:extLst>
          </p:cNvPr>
          <p:cNvSpPr txBox="1"/>
          <p:nvPr/>
        </p:nvSpPr>
        <p:spPr>
          <a:xfrm>
            <a:off x="2850891" y="6407407"/>
            <a:ext cx="1470739" cy="284693"/>
          </a:xfrm>
          <a:prstGeom prst="rect">
            <a:avLst/>
          </a:prstGeom>
          <a:noFill/>
        </p:spPr>
        <p:txBody>
          <a:bodyPr wrap="square" rtlCol="0">
            <a:spAutoFit/>
          </a:bodyPr>
          <a:lstStyle/>
          <a:p>
            <a:pPr algn="ctr"/>
            <a:r>
              <a:rPr lang="es-ES" sz="1250" dirty="0">
                <a:solidFill>
                  <a:schemeClr val="accent1">
                    <a:lumMod val="75000"/>
                  </a:schemeClr>
                </a:solidFill>
              </a:rPr>
              <a:t>2 HL </a:t>
            </a:r>
            <a:r>
              <a:rPr lang="es-ES" sz="1250" dirty="0" err="1">
                <a:solidFill>
                  <a:schemeClr val="accent1">
                    <a:lumMod val="75000"/>
                  </a:schemeClr>
                </a:solidFill>
              </a:rPr>
              <a:t>model</a:t>
            </a:r>
            <a:endParaRPr lang="es-ES" sz="1250" dirty="0">
              <a:solidFill>
                <a:schemeClr val="accent1">
                  <a:lumMod val="75000"/>
                </a:schemeClr>
              </a:solidFill>
            </a:endParaRPr>
          </a:p>
        </p:txBody>
      </p:sp>
      <p:pic>
        <p:nvPicPr>
          <p:cNvPr id="14" name="Imagen 13" descr="Gráfico, Gráfico de dispersión&#10;&#10;Descripción generada automáticamente">
            <a:extLst>
              <a:ext uri="{FF2B5EF4-FFF2-40B4-BE49-F238E27FC236}">
                <a16:creationId xmlns:a16="http://schemas.microsoft.com/office/drawing/2014/main" id="{CD224112-A00F-24F0-91C2-BC6F562DA675}"/>
              </a:ext>
            </a:extLst>
          </p:cNvPr>
          <p:cNvPicPr>
            <a:picLocks noChangeAspect="1"/>
          </p:cNvPicPr>
          <p:nvPr/>
        </p:nvPicPr>
        <p:blipFill rotWithShape="1">
          <a:blip r:embed="rId3">
            <a:extLst>
              <a:ext uri="{28A0092B-C50C-407E-A947-70E740481C1C}">
                <a14:useLocalDpi xmlns:a14="http://schemas.microsoft.com/office/drawing/2010/main" val="0"/>
              </a:ext>
            </a:extLst>
          </a:blip>
          <a:srcRect l="64770" t="6413" r="8419"/>
          <a:stretch/>
        </p:blipFill>
        <p:spPr bwMode="auto">
          <a:xfrm>
            <a:off x="1505555" y="4101548"/>
            <a:ext cx="4055841" cy="2358402"/>
          </a:xfrm>
          <a:prstGeom prst="rect">
            <a:avLst/>
          </a:prstGeom>
          <a:noFill/>
          <a:ln>
            <a:noFill/>
          </a:ln>
          <a:extLst>
            <a:ext uri="{53640926-AAD7-44D8-BBD7-CCE9431645EC}">
              <a14:shadowObscured xmlns:a14="http://schemas.microsoft.com/office/drawing/2010/main"/>
            </a:ext>
          </a:extLst>
        </p:spPr>
      </p:pic>
      <p:pic>
        <p:nvPicPr>
          <p:cNvPr id="15" name="Imagen 14" descr="Gráfico, Gráfico de dispersión&#10;&#10;Descripción generada automáticamente">
            <a:extLst>
              <a:ext uri="{FF2B5EF4-FFF2-40B4-BE49-F238E27FC236}">
                <a16:creationId xmlns:a16="http://schemas.microsoft.com/office/drawing/2014/main" id="{A02E02C9-CA6C-ED06-8A4E-756E5EAB30A5}"/>
              </a:ext>
            </a:extLst>
          </p:cNvPr>
          <p:cNvPicPr>
            <a:picLocks noChangeAspect="1"/>
          </p:cNvPicPr>
          <p:nvPr/>
        </p:nvPicPr>
        <p:blipFill rotWithShape="1">
          <a:blip r:embed="rId4">
            <a:extLst>
              <a:ext uri="{28A0092B-C50C-407E-A947-70E740481C1C}">
                <a14:useLocalDpi xmlns:a14="http://schemas.microsoft.com/office/drawing/2010/main" val="0"/>
              </a:ext>
            </a:extLst>
          </a:blip>
          <a:srcRect l="64910" r="8843"/>
          <a:stretch/>
        </p:blipFill>
        <p:spPr bwMode="auto">
          <a:xfrm>
            <a:off x="5561396" y="3953195"/>
            <a:ext cx="3968769" cy="2520000"/>
          </a:xfrm>
          <a:prstGeom prst="rect">
            <a:avLst/>
          </a:prstGeom>
          <a:noFill/>
          <a:ln>
            <a:noFill/>
          </a:ln>
          <a:extLst>
            <a:ext uri="{53640926-AAD7-44D8-BBD7-CCE9431645EC}">
              <a14:shadowObscured xmlns:a14="http://schemas.microsoft.com/office/drawing/2010/main"/>
            </a:ext>
          </a:extLst>
        </p:spPr>
      </p:pic>
      <p:sp>
        <p:nvSpPr>
          <p:cNvPr id="3" name="Elipse 2">
            <a:extLst>
              <a:ext uri="{FF2B5EF4-FFF2-40B4-BE49-F238E27FC236}">
                <a16:creationId xmlns:a16="http://schemas.microsoft.com/office/drawing/2014/main" id="{F8B1E6CA-322C-8021-D0C3-6DBF7E8B5BB6}"/>
              </a:ext>
            </a:extLst>
          </p:cNvPr>
          <p:cNvSpPr/>
          <p:nvPr/>
        </p:nvSpPr>
        <p:spPr>
          <a:xfrm>
            <a:off x="3940629" y="5540834"/>
            <a:ext cx="370115" cy="77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noFill/>
            </a:endParaRPr>
          </a:p>
        </p:txBody>
      </p:sp>
      <p:sp>
        <p:nvSpPr>
          <p:cNvPr id="4" name="Elipse 3">
            <a:extLst>
              <a:ext uri="{FF2B5EF4-FFF2-40B4-BE49-F238E27FC236}">
                <a16:creationId xmlns:a16="http://schemas.microsoft.com/office/drawing/2014/main" id="{308F1C6E-2961-F7E5-78BB-B42F46DED20C}"/>
              </a:ext>
            </a:extLst>
          </p:cNvPr>
          <p:cNvSpPr/>
          <p:nvPr/>
        </p:nvSpPr>
        <p:spPr>
          <a:xfrm>
            <a:off x="7434944" y="5482591"/>
            <a:ext cx="370114" cy="831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7824553D-83C3-20FD-2FBB-5402E6D5D416}"/>
              </a:ext>
            </a:extLst>
          </p:cNvPr>
          <p:cNvSpPr txBox="1"/>
          <p:nvPr/>
        </p:nvSpPr>
        <p:spPr>
          <a:xfrm>
            <a:off x="7417615" y="3169232"/>
            <a:ext cx="3739102" cy="461665"/>
          </a:xfrm>
          <a:prstGeom prst="rect">
            <a:avLst/>
          </a:prstGeom>
          <a:noFill/>
        </p:spPr>
        <p:txBody>
          <a:bodyPr wrap="square" rtlCol="0">
            <a:spAutoFit/>
          </a:bodyPr>
          <a:lstStyle/>
          <a:p>
            <a:pPr algn="ctr"/>
            <a:r>
              <a:rPr lang="es-ES" sz="1200" dirty="0" err="1">
                <a:solidFill>
                  <a:schemeClr val="accent1">
                    <a:lumMod val="75000"/>
                  </a:schemeClr>
                </a:solidFill>
              </a:rPr>
              <a:t>Model</a:t>
            </a:r>
            <a:r>
              <a:rPr lang="es-ES" sz="1200" dirty="0">
                <a:solidFill>
                  <a:schemeClr val="accent1">
                    <a:lumMod val="75000"/>
                  </a:schemeClr>
                </a:solidFill>
              </a:rPr>
              <a:t> error vs </a:t>
            </a:r>
            <a:r>
              <a:rPr lang="es-ES" sz="1200" dirty="0" err="1">
                <a:solidFill>
                  <a:schemeClr val="accent1">
                    <a:lumMod val="75000"/>
                  </a:schemeClr>
                </a:solidFill>
              </a:rPr>
              <a:t>the</a:t>
            </a:r>
            <a:r>
              <a:rPr lang="es-ES" sz="1200" dirty="0">
                <a:solidFill>
                  <a:schemeClr val="accent1">
                    <a:lumMod val="75000"/>
                  </a:schemeClr>
                </a:solidFill>
              </a:rPr>
              <a:t> error </a:t>
            </a:r>
            <a:r>
              <a:rPr lang="es-ES" sz="1200" dirty="0" err="1">
                <a:solidFill>
                  <a:schemeClr val="accent1">
                    <a:lumMod val="75000"/>
                  </a:schemeClr>
                </a:solidFill>
              </a:rPr>
              <a:t>committed</a:t>
            </a:r>
            <a:r>
              <a:rPr lang="es-ES" sz="1200" dirty="0">
                <a:solidFill>
                  <a:schemeClr val="accent1">
                    <a:lumMod val="75000"/>
                  </a:schemeClr>
                </a:solidFill>
              </a:rPr>
              <a:t> </a:t>
            </a:r>
            <a:r>
              <a:rPr lang="es-ES" sz="1200" dirty="0" err="1">
                <a:solidFill>
                  <a:schemeClr val="accent1">
                    <a:lumMod val="75000"/>
                  </a:schemeClr>
                </a:solidFill>
              </a:rPr>
              <a:t>by</a:t>
            </a:r>
            <a:r>
              <a:rPr lang="es-ES" sz="1200" dirty="0">
                <a:solidFill>
                  <a:schemeClr val="accent1">
                    <a:lumMod val="75000"/>
                  </a:schemeClr>
                </a:solidFill>
              </a:rPr>
              <a:t> </a:t>
            </a:r>
            <a:r>
              <a:rPr lang="es-ES" sz="1200" dirty="0" err="1">
                <a:solidFill>
                  <a:schemeClr val="accent1">
                    <a:lumMod val="75000"/>
                  </a:schemeClr>
                </a:solidFill>
              </a:rPr>
              <a:t>using</a:t>
            </a:r>
            <a:r>
              <a:rPr lang="es-ES" sz="1200" dirty="0">
                <a:solidFill>
                  <a:schemeClr val="accent1">
                    <a:lumMod val="75000"/>
                  </a:schemeClr>
                </a:solidFill>
              </a:rPr>
              <a:t> </a:t>
            </a:r>
            <a:r>
              <a:rPr lang="es-ES" sz="1200" dirty="0" err="1">
                <a:solidFill>
                  <a:schemeClr val="accent1">
                    <a:lumMod val="75000"/>
                  </a:schemeClr>
                </a:solidFill>
              </a:rPr>
              <a:t>the</a:t>
            </a:r>
            <a:r>
              <a:rPr lang="es-ES" sz="1200" dirty="0">
                <a:solidFill>
                  <a:schemeClr val="accent1">
                    <a:lumMod val="75000"/>
                  </a:schemeClr>
                </a:solidFill>
              </a:rPr>
              <a:t> mean and median </a:t>
            </a:r>
            <a:r>
              <a:rPr lang="es-ES" sz="1200" dirty="0" err="1">
                <a:solidFill>
                  <a:schemeClr val="accent1">
                    <a:lumMod val="75000"/>
                  </a:schemeClr>
                </a:solidFill>
              </a:rPr>
              <a:t>of</a:t>
            </a:r>
            <a:r>
              <a:rPr lang="es-ES" sz="1200" dirty="0">
                <a:solidFill>
                  <a:schemeClr val="accent1">
                    <a:lumMod val="75000"/>
                  </a:schemeClr>
                </a:solidFill>
              </a:rPr>
              <a:t> </a:t>
            </a:r>
            <a:r>
              <a:rPr lang="es-ES" sz="1200" dirty="0" err="1">
                <a:solidFill>
                  <a:schemeClr val="accent1">
                    <a:lumMod val="75000"/>
                  </a:schemeClr>
                </a:solidFill>
              </a:rPr>
              <a:t>transcripts</a:t>
            </a:r>
            <a:r>
              <a:rPr lang="es-ES" sz="1200" dirty="0">
                <a:solidFill>
                  <a:schemeClr val="accent1">
                    <a:lumMod val="75000"/>
                  </a:schemeClr>
                </a:solidFill>
              </a:rPr>
              <a:t> </a:t>
            </a:r>
            <a:r>
              <a:rPr lang="es-ES" sz="1200" dirty="0" err="1">
                <a:solidFill>
                  <a:schemeClr val="accent1">
                    <a:lumMod val="75000"/>
                  </a:schemeClr>
                </a:solidFill>
              </a:rPr>
              <a:t>using</a:t>
            </a:r>
            <a:r>
              <a:rPr lang="es-ES" sz="1200" dirty="0">
                <a:solidFill>
                  <a:schemeClr val="accent1">
                    <a:lumMod val="75000"/>
                  </a:schemeClr>
                </a:solidFill>
              </a:rPr>
              <a:t> RMSE.</a:t>
            </a:r>
          </a:p>
        </p:txBody>
      </p:sp>
      <p:graphicFrame>
        <p:nvGraphicFramePr>
          <p:cNvPr id="8" name="Tabla 7">
            <a:extLst>
              <a:ext uri="{FF2B5EF4-FFF2-40B4-BE49-F238E27FC236}">
                <a16:creationId xmlns:a16="http://schemas.microsoft.com/office/drawing/2014/main" id="{6C7DE16E-5B95-3C1E-D12E-30269F0925B6}"/>
              </a:ext>
            </a:extLst>
          </p:cNvPr>
          <p:cNvGraphicFramePr>
            <a:graphicFrameLocks noGrp="1"/>
          </p:cNvGraphicFramePr>
          <p:nvPr>
            <p:extLst>
              <p:ext uri="{D42A27DB-BD31-4B8C-83A1-F6EECF244321}">
                <p14:modId xmlns:p14="http://schemas.microsoft.com/office/powerpoint/2010/main" val="1067630360"/>
              </p:ext>
            </p:extLst>
          </p:nvPr>
        </p:nvGraphicFramePr>
        <p:xfrm>
          <a:off x="6631596" y="1427317"/>
          <a:ext cx="5311140" cy="1645920"/>
        </p:xfrm>
        <a:graphic>
          <a:graphicData uri="http://schemas.openxmlformats.org/drawingml/2006/table">
            <a:tbl>
              <a:tblPr firstRow="1" firstCol="1" bandRow="1"/>
              <a:tblGrid>
                <a:gridCol w="3873500">
                  <a:extLst>
                    <a:ext uri="{9D8B030D-6E8A-4147-A177-3AD203B41FA5}">
                      <a16:colId xmlns:a16="http://schemas.microsoft.com/office/drawing/2014/main" val="3085909687"/>
                    </a:ext>
                  </a:extLst>
                </a:gridCol>
                <a:gridCol w="1437640">
                  <a:extLst>
                    <a:ext uri="{9D8B030D-6E8A-4147-A177-3AD203B41FA5}">
                      <a16:colId xmlns:a16="http://schemas.microsoft.com/office/drawing/2014/main" val="622642559"/>
                    </a:ext>
                  </a:extLst>
                </a:gridCol>
              </a:tblGrid>
              <a:tr h="182880">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RMSE values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839579705"/>
                  </a:ext>
                </a:extLst>
              </a:tr>
              <a:tr h="18288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HL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827367934"/>
                  </a:ext>
                </a:extLst>
              </a:tr>
              <a:tr h="18288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Mean imputation of the features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653038"/>
                  </a:ext>
                </a:extLst>
              </a:tr>
              <a:tr h="18288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Median imputation of the features with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2503801014"/>
                  </a:ext>
                </a:extLst>
              </a:tr>
              <a:tr h="18288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HL model without label transformation but with weighted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50.30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89473114"/>
                  </a:ext>
                </a:extLst>
              </a:tr>
              <a:tr h="182880">
                <a:tc>
                  <a:txBody>
                    <a:bodyPr/>
                    <a:lstStyle/>
                    <a:p>
                      <a:pPr algn="ctr" fontAlgn="base">
                        <a:lnSpc>
                          <a:spcPct val="107000"/>
                        </a:lnSpc>
                        <a:spcAft>
                          <a:spcPts val="800"/>
                        </a:spcAft>
                      </a:pPr>
                      <a:r>
                        <a:rPr lang="en-US" sz="900" i="1">
                          <a:solidFill>
                            <a:srgbClr val="000000"/>
                          </a:solidFill>
                          <a:effectLst/>
                          <a:highlight>
                            <a:srgbClr val="00FFFF"/>
                          </a:highlight>
                          <a:latin typeface="Arial" panose="020B0604020202020204" pitchFamily="34" charset="0"/>
                          <a:ea typeface="Times New Roman" panose="02020603050405020304" pitchFamily="18" charset="0"/>
                          <a:cs typeface="Times New Roman" panose="02020603050405020304" pitchFamily="18" charset="0"/>
                        </a:rPr>
                        <a:t>2 HL model without label transformation</a:t>
                      </a: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50.86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690386995"/>
                  </a:ext>
                </a:extLst>
              </a:tr>
              <a:tr h="182880">
                <a:tc>
                  <a:txBody>
                    <a:bodyPr/>
                    <a:lstStyle/>
                    <a:p>
                      <a:pPr algn="ctr" fontAlgn="base">
                        <a:lnSpc>
                          <a:spcPct val="107000"/>
                        </a:lnSpc>
                        <a:spcAft>
                          <a:spcPts val="800"/>
                        </a:spcAft>
                      </a:pPr>
                      <a:r>
                        <a:rPr lang="en-US" sz="900" i="1">
                          <a:solidFill>
                            <a:srgbClr val="000000"/>
                          </a:solidFill>
                          <a:effectLst/>
                          <a:highlight>
                            <a:srgbClr val="00FFFF"/>
                          </a:highlight>
                          <a:latin typeface="Arial" panose="020B0604020202020204" pitchFamily="34" charset="0"/>
                          <a:ea typeface="Times New Roman" panose="02020603050405020304" pitchFamily="18" charset="0"/>
                          <a:cs typeface="Times New Roman" panose="02020603050405020304" pitchFamily="18" charset="0"/>
                        </a:rPr>
                        <a:t>3 HL model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51.95</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681853"/>
                  </a:ext>
                </a:extLst>
              </a:tr>
              <a:tr h="18288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Mean imputation of features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116.76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753221259"/>
                  </a:ext>
                </a:extLst>
              </a:tr>
              <a:tr h="182880">
                <a:tc>
                  <a:txBody>
                    <a:bodyPr/>
                    <a:lstStyle/>
                    <a:p>
                      <a:pPr algn="ctr" fontAlgn="base">
                        <a:lnSpc>
                          <a:spcPct val="107000"/>
                        </a:lnSpc>
                        <a:spcAft>
                          <a:spcPts val="800"/>
                        </a:spcAft>
                      </a:pPr>
                      <a:r>
                        <a:rPr lang="en-U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Median imputation of features without label transformation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120.72</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79486923"/>
                  </a:ext>
                </a:extLst>
              </a:tr>
            </a:tbl>
          </a:graphicData>
        </a:graphic>
      </p:graphicFrame>
      <p:sp>
        <p:nvSpPr>
          <p:cNvPr id="9" name="CuadroTexto 8">
            <a:extLst>
              <a:ext uri="{FF2B5EF4-FFF2-40B4-BE49-F238E27FC236}">
                <a16:creationId xmlns:a16="http://schemas.microsoft.com/office/drawing/2014/main" id="{362343B6-BF70-9962-78D4-9AD3633EBB25}"/>
              </a:ext>
            </a:extLst>
          </p:cNvPr>
          <p:cNvSpPr txBox="1"/>
          <p:nvPr/>
        </p:nvSpPr>
        <p:spPr>
          <a:xfrm>
            <a:off x="6452008" y="1317262"/>
            <a:ext cx="5633975" cy="2313635"/>
          </a:xfrm>
          <a:prstGeom prst="rect">
            <a:avLst/>
          </a:prstGeom>
          <a:noFill/>
          <a:ln>
            <a:solidFill>
              <a:schemeClr val="bg1">
                <a:lumMod val="50000"/>
              </a:schemeClr>
            </a:solidFill>
          </a:ln>
        </p:spPr>
        <p:txBody>
          <a:bodyPr wrap="square" rtlCol="0">
            <a:spAutoFit/>
          </a:bodyPr>
          <a:lstStyle/>
          <a:p>
            <a:endParaRPr lang="es-ES" dirty="0"/>
          </a:p>
        </p:txBody>
      </p:sp>
    </p:spTree>
    <p:extLst>
      <p:ext uri="{BB962C8B-B14F-4D97-AF65-F5344CB8AC3E}">
        <p14:creationId xmlns:p14="http://schemas.microsoft.com/office/powerpoint/2010/main" val="3062241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9943280"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Franklin Gothic Heavy" panose="020B0903020102020204" pitchFamily="34" charset="0"/>
              </a:rPr>
              <a:t>Development of DeepSF2hidden with gene expression</a:t>
            </a:r>
            <a:br>
              <a:rPr lang="en-US" sz="2800" dirty="0"/>
            </a:br>
            <a:endParaRPr lang="en-US" sz="2800" i="1" dirty="0"/>
          </a:p>
        </p:txBody>
      </p:sp>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7" y="1106115"/>
            <a:ext cx="9699859"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b="1" i="1" dirty="0">
                <a:solidFill>
                  <a:schemeClr val="accent4"/>
                </a:solidFill>
              </a:rPr>
              <a:t>2) SELECT THE NUMBER OF HIDDEN LAYERS, THE LOSS FUNCTION AND TRYING DIFFERENT PIPELINES TO COUNTERACT VARIABILITY IN ISOFORM EXPRESSION.</a:t>
            </a:r>
          </a:p>
        </p:txBody>
      </p:sp>
      <p:sp>
        <p:nvSpPr>
          <p:cNvPr id="2" name="CuadroTexto 1">
            <a:extLst>
              <a:ext uri="{FF2B5EF4-FFF2-40B4-BE49-F238E27FC236}">
                <a16:creationId xmlns:a16="http://schemas.microsoft.com/office/drawing/2014/main" id="{470B76C5-DD65-FCDB-2E24-1FD98C009A52}"/>
              </a:ext>
            </a:extLst>
          </p:cNvPr>
          <p:cNvSpPr txBox="1"/>
          <p:nvPr/>
        </p:nvSpPr>
        <p:spPr>
          <a:xfrm>
            <a:off x="1005840" y="1963420"/>
            <a:ext cx="6808286" cy="2092881"/>
          </a:xfrm>
          <a:prstGeom prst="rect">
            <a:avLst/>
          </a:prstGeom>
          <a:noFill/>
        </p:spPr>
        <p:txBody>
          <a:bodyPr wrap="square" rtlCol="0">
            <a:spAutoFit/>
          </a:bodyPr>
          <a:lstStyle/>
          <a:p>
            <a:r>
              <a:rPr lang="en-US" sz="2000" u="sng" dirty="0"/>
              <a:t>Results – Defining MAE as loss function</a:t>
            </a:r>
            <a:endParaRPr lang="en-US" sz="2000" dirty="0"/>
          </a:p>
          <a:p>
            <a:pPr marL="342900" indent="-342900" algn="just">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model error is greater than the error committed when performing the median of the transcript expression.</a:t>
            </a:r>
          </a:p>
          <a:p>
            <a:pPr marL="342900" indent="-342900" algn="just">
              <a:buFont typeface="Arial" panose="020B0604020202020204" pitchFamily="34" charset="0"/>
              <a:buChar char="•"/>
            </a:pPr>
            <a:r>
              <a:rPr lang="en-US" dirty="0">
                <a:latin typeface="Arial" panose="020B0604020202020204" pitchFamily="34" charset="0"/>
                <a:ea typeface="Times New Roman" panose="02020603050405020304" pitchFamily="18" charset="0"/>
                <a:cs typeface="Times New Roman" panose="02020603050405020304" pitchFamily="18" charset="0"/>
              </a:rPr>
              <a:t>It 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redicts expression levels close to zero when dealing with isoforms in which there is high inter-patient variability of expression.</a:t>
            </a:r>
            <a:endParaRPr lang="en-US" sz="2000" dirty="0"/>
          </a:p>
          <a:p>
            <a:endParaRPr lang="en-US" sz="2000" dirty="0"/>
          </a:p>
        </p:txBody>
      </p:sp>
      <p:graphicFrame>
        <p:nvGraphicFramePr>
          <p:cNvPr id="8" name="Tabla 7">
            <a:extLst>
              <a:ext uri="{FF2B5EF4-FFF2-40B4-BE49-F238E27FC236}">
                <a16:creationId xmlns:a16="http://schemas.microsoft.com/office/drawing/2014/main" id="{2768FB94-FC7A-1D90-DA8E-92B29980466E}"/>
              </a:ext>
            </a:extLst>
          </p:cNvPr>
          <p:cNvGraphicFramePr>
            <a:graphicFrameLocks noGrp="1"/>
          </p:cNvGraphicFramePr>
          <p:nvPr>
            <p:extLst>
              <p:ext uri="{D42A27DB-BD31-4B8C-83A1-F6EECF244321}">
                <p14:modId xmlns:p14="http://schemas.microsoft.com/office/powerpoint/2010/main" val="2903088045"/>
              </p:ext>
            </p:extLst>
          </p:nvPr>
        </p:nvGraphicFramePr>
        <p:xfrm>
          <a:off x="8446770" y="2327069"/>
          <a:ext cx="2895600" cy="708660"/>
        </p:xfrm>
        <a:graphic>
          <a:graphicData uri="http://schemas.openxmlformats.org/drawingml/2006/table">
            <a:tbl>
              <a:tblPr firstRow="1" firstCol="1" bandRow="1"/>
              <a:tblGrid>
                <a:gridCol w="2187447">
                  <a:extLst>
                    <a:ext uri="{9D8B030D-6E8A-4147-A177-3AD203B41FA5}">
                      <a16:colId xmlns:a16="http://schemas.microsoft.com/office/drawing/2014/main" val="4262637969"/>
                    </a:ext>
                  </a:extLst>
                </a:gridCol>
                <a:gridCol w="708153">
                  <a:extLst>
                    <a:ext uri="{9D8B030D-6E8A-4147-A177-3AD203B41FA5}">
                      <a16:colId xmlns:a16="http://schemas.microsoft.com/office/drawing/2014/main" val="896651231"/>
                    </a:ext>
                  </a:extLst>
                </a:gridCol>
              </a:tblGrid>
              <a:tr h="177165">
                <a:tc>
                  <a:txBody>
                    <a:bodyPr/>
                    <a:lstStyle/>
                    <a:p>
                      <a:pPr algn="ctr">
                        <a:lnSpc>
                          <a:spcPct val="107000"/>
                        </a:lnSpc>
                        <a:spcAft>
                          <a:spcPts val="800"/>
                        </a:spcAft>
                      </a:pPr>
                      <a:r>
                        <a:rPr lang="it-IT" sz="10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Model</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a:lnSpc>
                          <a:spcPct val="107000"/>
                        </a:lnSpc>
                        <a:spcAft>
                          <a:spcPts val="800"/>
                        </a:spcAft>
                      </a:pPr>
                      <a:r>
                        <a:rPr lang="it-IT" sz="10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MAE value</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881439456"/>
                  </a:ext>
                </a:extLst>
              </a:tr>
              <a:tr h="177165">
                <a:tc>
                  <a:txBody>
                    <a:bodyPr/>
                    <a:lstStyle/>
                    <a:p>
                      <a:pPr algn="ctr">
                        <a:lnSpc>
                          <a:spcPct val="107000"/>
                        </a:lnSpc>
                        <a:spcAft>
                          <a:spcPts val="800"/>
                        </a:spcAft>
                      </a:pPr>
                      <a:r>
                        <a:rPr lang="en-US" sz="10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2HL without label transformation</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a:lnSpc>
                          <a:spcPct val="107000"/>
                        </a:lnSpc>
                        <a:spcAft>
                          <a:spcPts val="800"/>
                        </a:spcAft>
                      </a:pPr>
                      <a:r>
                        <a:rPr lang="it-IT"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2.65</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2094721185"/>
                  </a:ext>
                </a:extLst>
              </a:tr>
              <a:tr h="177165">
                <a:tc>
                  <a:txBody>
                    <a:bodyPr/>
                    <a:lstStyle/>
                    <a:p>
                      <a:pPr algn="ctr">
                        <a:lnSpc>
                          <a:spcPct val="107000"/>
                        </a:lnSpc>
                        <a:spcAft>
                          <a:spcPts val="800"/>
                        </a:spcAft>
                      </a:pPr>
                      <a:r>
                        <a:rPr lang="en-US" sz="10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imputation of the features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a:lnSpc>
                          <a:spcPct val="107000"/>
                        </a:lnSpc>
                        <a:spcAft>
                          <a:spcPts val="800"/>
                        </a:spcAft>
                      </a:pPr>
                      <a:r>
                        <a:rPr lang="it-IT"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2.86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56574649"/>
                  </a:ext>
                </a:extLst>
              </a:tr>
              <a:tr h="177165">
                <a:tc>
                  <a:txBody>
                    <a:bodyPr/>
                    <a:lstStyle/>
                    <a:p>
                      <a:pPr algn="ctr">
                        <a:lnSpc>
                          <a:spcPct val="107000"/>
                        </a:lnSpc>
                        <a:spcAft>
                          <a:spcPts val="800"/>
                        </a:spcAft>
                      </a:pPr>
                      <a:r>
                        <a:rPr lang="en-US" sz="10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Median imputation of the features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a:lnSpc>
                          <a:spcPct val="107000"/>
                        </a:lnSpc>
                        <a:spcAft>
                          <a:spcPts val="800"/>
                        </a:spcAft>
                      </a:pPr>
                      <a:r>
                        <a:rPr lang="it-IT"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2.54</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2191294815"/>
                  </a:ext>
                </a:extLst>
              </a:tr>
            </a:tbl>
          </a:graphicData>
        </a:graphic>
      </p:graphicFrame>
      <p:pic>
        <p:nvPicPr>
          <p:cNvPr id="12" name="Imagen 11" descr="Gráfico, Gráfico de dispersión&#10;&#10;Descripción generada automáticamente">
            <a:extLst>
              <a:ext uri="{FF2B5EF4-FFF2-40B4-BE49-F238E27FC236}">
                <a16:creationId xmlns:a16="http://schemas.microsoft.com/office/drawing/2014/main" id="{2613E9EF-7AD5-EE9C-98A9-8929A362B1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60" r="8702"/>
          <a:stretch/>
        </p:blipFill>
        <p:spPr bwMode="auto">
          <a:xfrm>
            <a:off x="1839024" y="3896764"/>
            <a:ext cx="8207463" cy="2455231"/>
          </a:xfrm>
          <a:prstGeom prst="rect">
            <a:avLst/>
          </a:prstGeom>
          <a:noFill/>
          <a:ln>
            <a:noFill/>
          </a:ln>
          <a:extLst>
            <a:ext uri="{53640926-AAD7-44D8-BBD7-CCE9431645EC}">
              <a14:shadowObscured xmlns:a14="http://schemas.microsoft.com/office/drawing/2010/main"/>
            </a:ext>
          </a:extLst>
        </p:spPr>
      </p:pic>
      <p:sp>
        <p:nvSpPr>
          <p:cNvPr id="13" name="CuadroTexto 12">
            <a:extLst>
              <a:ext uri="{FF2B5EF4-FFF2-40B4-BE49-F238E27FC236}">
                <a16:creationId xmlns:a16="http://schemas.microsoft.com/office/drawing/2014/main" id="{DF20BAEF-5EBA-82F3-33F4-7E6E60E03192}"/>
              </a:ext>
            </a:extLst>
          </p:cNvPr>
          <p:cNvSpPr txBox="1"/>
          <p:nvPr/>
        </p:nvSpPr>
        <p:spPr>
          <a:xfrm>
            <a:off x="8262595" y="3087079"/>
            <a:ext cx="3263950" cy="461665"/>
          </a:xfrm>
          <a:prstGeom prst="rect">
            <a:avLst/>
          </a:prstGeom>
          <a:noFill/>
        </p:spPr>
        <p:txBody>
          <a:bodyPr wrap="square" rtlCol="0">
            <a:spAutoFit/>
          </a:bodyPr>
          <a:lstStyle/>
          <a:p>
            <a:pPr algn="ctr"/>
            <a:r>
              <a:rPr lang="es-ES" sz="1200" dirty="0" err="1">
                <a:solidFill>
                  <a:schemeClr val="accent1">
                    <a:lumMod val="75000"/>
                  </a:schemeClr>
                </a:solidFill>
              </a:rPr>
              <a:t>Model</a:t>
            </a:r>
            <a:r>
              <a:rPr lang="es-ES" sz="1200" dirty="0">
                <a:solidFill>
                  <a:schemeClr val="accent1">
                    <a:lumMod val="75000"/>
                  </a:schemeClr>
                </a:solidFill>
              </a:rPr>
              <a:t> error vs </a:t>
            </a:r>
            <a:r>
              <a:rPr lang="es-ES" sz="1200" dirty="0" err="1">
                <a:solidFill>
                  <a:schemeClr val="accent1">
                    <a:lumMod val="75000"/>
                  </a:schemeClr>
                </a:solidFill>
              </a:rPr>
              <a:t>the</a:t>
            </a:r>
            <a:r>
              <a:rPr lang="es-ES" sz="1200" dirty="0">
                <a:solidFill>
                  <a:schemeClr val="accent1">
                    <a:lumMod val="75000"/>
                  </a:schemeClr>
                </a:solidFill>
              </a:rPr>
              <a:t> error </a:t>
            </a:r>
            <a:r>
              <a:rPr lang="es-ES" sz="1200" dirty="0" err="1">
                <a:solidFill>
                  <a:schemeClr val="accent1">
                    <a:lumMod val="75000"/>
                  </a:schemeClr>
                </a:solidFill>
              </a:rPr>
              <a:t>committed</a:t>
            </a:r>
            <a:r>
              <a:rPr lang="es-ES" sz="1200" dirty="0">
                <a:solidFill>
                  <a:schemeClr val="accent1">
                    <a:lumMod val="75000"/>
                  </a:schemeClr>
                </a:solidFill>
              </a:rPr>
              <a:t> </a:t>
            </a:r>
            <a:r>
              <a:rPr lang="es-ES" sz="1200" dirty="0" err="1">
                <a:solidFill>
                  <a:schemeClr val="accent1">
                    <a:lumMod val="75000"/>
                  </a:schemeClr>
                </a:solidFill>
              </a:rPr>
              <a:t>by</a:t>
            </a:r>
            <a:r>
              <a:rPr lang="es-ES" sz="1200" dirty="0">
                <a:solidFill>
                  <a:schemeClr val="accent1">
                    <a:lumMod val="75000"/>
                  </a:schemeClr>
                </a:solidFill>
              </a:rPr>
              <a:t> </a:t>
            </a:r>
            <a:r>
              <a:rPr lang="es-ES" sz="1200" dirty="0" err="1">
                <a:solidFill>
                  <a:schemeClr val="accent1">
                    <a:lumMod val="75000"/>
                  </a:schemeClr>
                </a:solidFill>
              </a:rPr>
              <a:t>using</a:t>
            </a:r>
            <a:r>
              <a:rPr lang="es-ES" sz="1200" dirty="0">
                <a:solidFill>
                  <a:schemeClr val="accent1">
                    <a:lumMod val="75000"/>
                  </a:schemeClr>
                </a:solidFill>
              </a:rPr>
              <a:t> </a:t>
            </a:r>
            <a:r>
              <a:rPr lang="es-ES" sz="1200" dirty="0" err="1">
                <a:solidFill>
                  <a:schemeClr val="accent1">
                    <a:lumMod val="75000"/>
                  </a:schemeClr>
                </a:solidFill>
              </a:rPr>
              <a:t>the</a:t>
            </a:r>
            <a:r>
              <a:rPr lang="es-ES" sz="1200" dirty="0">
                <a:solidFill>
                  <a:schemeClr val="accent1">
                    <a:lumMod val="75000"/>
                  </a:schemeClr>
                </a:solidFill>
              </a:rPr>
              <a:t> mean and median </a:t>
            </a:r>
            <a:r>
              <a:rPr lang="es-ES" sz="1200" dirty="0" err="1">
                <a:solidFill>
                  <a:schemeClr val="accent1">
                    <a:lumMod val="75000"/>
                  </a:schemeClr>
                </a:solidFill>
              </a:rPr>
              <a:t>of</a:t>
            </a:r>
            <a:r>
              <a:rPr lang="es-ES" sz="1200" dirty="0">
                <a:solidFill>
                  <a:schemeClr val="accent1">
                    <a:lumMod val="75000"/>
                  </a:schemeClr>
                </a:solidFill>
              </a:rPr>
              <a:t> </a:t>
            </a:r>
            <a:r>
              <a:rPr lang="es-ES" sz="1200" dirty="0" err="1">
                <a:solidFill>
                  <a:schemeClr val="accent1">
                    <a:lumMod val="75000"/>
                  </a:schemeClr>
                </a:solidFill>
              </a:rPr>
              <a:t>transcripts</a:t>
            </a:r>
            <a:r>
              <a:rPr lang="es-ES" sz="1200" dirty="0">
                <a:solidFill>
                  <a:schemeClr val="accent1">
                    <a:lumMod val="75000"/>
                  </a:schemeClr>
                </a:solidFill>
              </a:rPr>
              <a:t> </a:t>
            </a:r>
            <a:r>
              <a:rPr lang="es-ES" sz="1200" dirty="0" err="1">
                <a:solidFill>
                  <a:schemeClr val="accent1">
                    <a:lumMod val="75000"/>
                  </a:schemeClr>
                </a:solidFill>
              </a:rPr>
              <a:t>using</a:t>
            </a:r>
            <a:r>
              <a:rPr lang="es-ES" sz="1200" dirty="0">
                <a:solidFill>
                  <a:schemeClr val="accent1">
                    <a:lumMod val="75000"/>
                  </a:schemeClr>
                </a:solidFill>
              </a:rPr>
              <a:t> RMSE.</a:t>
            </a:r>
          </a:p>
        </p:txBody>
      </p:sp>
    </p:spTree>
    <p:extLst>
      <p:ext uri="{BB962C8B-B14F-4D97-AF65-F5344CB8AC3E}">
        <p14:creationId xmlns:p14="http://schemas.microsoft.com/office/powerpoint/2010/main" val="3663633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9174654"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Franklin Gothic Heavy" panose="020B0903020102020204" pitchFamily="34" charset="0"/>
              </a:rPr>
              <a:t>Development of DeepSF2hidden with gene expression</a:t>
            </a:r>
            <a:br>
              <a:rPr lang="en-US" sz="2800" dirty="0"/>
            </a:br>
            <a:endParaRPr lang="en-US" sz="2800" i="1" dirty="0"/>
          </a:p>
        </p:txBody>
      </p:sp>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7" y="1106115"/>
            <a:ext cx="9699859"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b="1" i="1" dirty="0">
                <a:solidFill>
                  <a:schemeClr val="accent4"/>
                </a:solidFill>
              </a:rPr>
              <a:t>2) SELECT THE NUMBER OF HIDDEN LAYERS, THE LOSS FUNCTION AND TRYING DIFFERENT PIPELINES TO COUNTERACT VARIABILITY IN ISOFORM EXPRESSION.</a:t>
            </a:r>
          </a:p>
        </p:txBody>
      </p:sp>
      <p:sp>
        <p:nvSpPr>
          <p:cNvPr id="2" name="CuadroTexto 1">
            <a:extLst>
              <a:ext uri="{FF2B5EF4-FFF2-40B4-BE49-F238E27FC236}">
                <a16:creationId xmlns:a16="http://schemas.microsoft.com/office/drawing/2014/main" id="{470B76C5-DD65-FCDB-2E24-1FD98C009A52}"/>
              </a:ext>
            </a:extLst>
          </p:cNvPr>
          <p:cNvSpPr txBox="1"/>
          <p:nvPr/>
        </p:nvSpPr>
        <p:spPr>
          <a:xfrm>
            <a:off x="1005840" y="1963420"/>
            <a:ext cx="7095424" cy="2862322"/>
          </a:xfrm>
          <a:prstGeom prst="rect">
            <a:avLst/>
          </a:prstGeom>
          <a:noFill/>
        </p:spPr>
        <p:txBody>
          <a:bodyPr wrap="square" rtlCol="0">
            <a:spAutoFit/>
          </a:bodyPr>
          <a:lstStyle/>
          <a:p>
            <a:r>
              <a:rPr lang="en-US" sz="2000" u="sng" dirty="0"/>
              <a:t>Conclusions</a:t>
            </a:r>
            <a:endParaRPr lang="en-US" u="sng" dirty="0"/>
          </a:p>
          <a:p>
            <a:pPr marL="342900" indent="-342900" algn="just">
              <a:buFont typeface="Arial" panose="020B0604020202020204" pitchFamily="34" charset="0"/>
              <a:buChar char="•"/>
            </a:pPr>
            <a:r>
              <a:rPr lang="en-US" sz="2000" dirty="0"/>
              <a:t>The 2 hidden layer architecture was maintained.</a:t>
            </a:r>
          </a:p>
          <a:p>
            <a:pPr marL="342900" indent="-342900" algn="just">
              <a:buFont typeface="Arial" panose="020B0604020202020204" pitchFamily="34" charset="0"/>
              <a:buChar char="•"/>
            </a:pPr>
            <a:r>
              <a:rPr lang="en-US" sz="2000" dirty="0"/>
              <a:t>The use of MAE as loss function was disregarded.</a:t>
            </a:r>
          </a:p>
          <a:p>
            <a:pPr marL="342900" indent="-342900" algn="just">
              <a:buFont typeface="Arial" panose="020B0604020202020204" pitchFamily="34" charset="0"/>
              <a:buChar char="•"/>
            </a:pPr>
            <a:r>
              <a:rPr lang="en-US" sz="2000" dirty="0"/>
              <a:t>The log2 transformation of the transcript expression was kept as a step of the pipeline.</a:t>
            </a:r>
          </a:p>
          <a:p>
            <a:pPr marL="342900" indent="-342900">
              <a:buFont typeface="Arial" panose="020B0604020202020204" pitchFamily="34" charset="0"/>
              <a:buChar char="•"/>
            </a:pPr>
            <a:r>
              <a:rPr lang="en-US" sz="2000" dirty="0"/>
              <a:t>In view of the poor results obtained using a weighted loss the gene expression of each isoform was introduced in the model. </a:t>
            </a:r>
          </a:p>
          <a:p>
            <a:endParaRPr lang="en-US" sz="2000" dirty="0"/>
          </a:p>
          <a:p>
            <a:pPr marL="342900" indent="-342900" algn="just">
              <a:buFont typeface="Arial" panose="020B0604020202020204" pitchFamily="34" charset="0"/>
              <a:buChar char="•"/>
            </a:pPr>
            <a:endParaRPr lang="en-US" sz="2000" dirty="0"/>
          </a:p>
        </p:txBody>
      </p:sp>
      <p:pic>
        <p:nvPicPr>
          <p:cNvPr id="1026" name="Picture 2">
            <a:extLst>
              <a:ext uri="{FF2B5EF4-FFF2-40B4-BE49-F238E27FC236}">
                <a16:creationId xmlns:a16="http://schemas.microsoft.com/office/drawing/2014/main" id="{52E73AAA-5A93-2C5F-744D-24C185639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716" y="4357761"/>
            <a:ext cx="3545305" cy="1994234"/>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id="{5B13AE76-5422-2E94-1480-82BB1D90806F}"/>
              </a:ext>
            </a:extLst>
          </p:cNvPr>
          <p:cNvSpPr/>
          <p:nvPr/>
        </p:nvSpPr>
        <p:spPr>
          <a:xfrm>
            <a:off x="5122244" y="5076174"/>
            <a:ext cx="1251284" cy="497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descr="SensioIA | Blog">
            <a:extLst>
              <a:ext uri="{FF2B5EF4-FFF2-40B4-BE49-F238E27FC236}">
                <a16:creationId xmlns:a16="http://schemas.microsoft.com/office/drawing/2014/main" id="{3DB6A771-9346-EDD6-95F4-3AE6816FE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981" y="4589209"/>
            <a:ext cx="2264192" cy="147123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80268B2-4687-EBEB-BA61-87D49FB25AB9}"/>
              </a:ext>
            </a:extLst>
          </p:cNvPr>
          <p:cNvPicPr>
            <a:picLocks noChangeAspect="1"/>
          </p:cNvPicPr>
          <p:nvPr/>
        </p:nvPicPr>
        <p:blipFill>
          <a:blip r:embed="rId5"/>
          <a:stretch>
            <a:fillRect/>
          </a:stretch>
        </p:blipFill>
        <p:spPr>
          <a:xfrm>
            <a:off x="8892140" y="1652587"/>
            <a:ext cx="2533650" cy="3552825"/>
          </a:xfrm>
          <a:prstGeom prst="rect">
            <a:avLst/>
          </a:prstGeom>
        </p:spPr>
      </p:pic>
    </p:spTree>
    <p:extLst>
      <p:ext uri="{BB962C8B-B14F-4D97-AF65-F5344CB8AC3E}">
        <p14:creationId xmlns:p14="http://schemas.microsoft.com/office/powerpoint/2010/main" val="2882057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7" y="506005"/>
            <a:ext cx="8949367"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Franklin Gothic Heavy" panose="020B0903020102020204" pitchFamily="34" charset="0"/>
              </a:rPr>
              <a:t>Development of DeepSF2hidden with gene expression</a:t>
            </a:r>
            <a:br>
              <a:rPr lang="en-US" sz="2800" dirty="0"/>
            </a:br>
            <a:endParaRPr lang="en-US" sz="2800" i="1" dirty="0"/>
          </a:p>
        </p:txBody>
      </p:sp>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8" y="1106115"/>
            <a:ext cx="6528168"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b="1" i="1" dirty="0">
                <a:solidFill>
                  <a:schemeClr val="accent4"/>
                </a:solidFill>
              </a:rPr>
              <a:t>3) ADDING GENE EXPRESSION TO THE MODEL AND STUDY JUST CANCER RELATED GENES</a:t>
            </a:r>
          </a:p>
        </p:txBody>
      </p:sp>
      <mc:AlternateContent xmlns:mc="http://schemas.openxmlformats.org/markup-compatibility/2006" xmlns:a14="http://schemas.microsoft.com/office/drawing/2010/main">
        <mc:Choice Requires="a14">
          <p:sp>
            <p:nvSpPr>
              <p:cNvPr id="12" name="Cuadro de texto 5">
                <a:extLst>
                  <a:ext uri="{FF2B5EF4-FFF2-40B4-BE49-F238E27FC236}">
                    <a16:creationId xmlns:a16="http://schemas.microsoft.com/office/drawing/2014/main" id="{52010C2C-4BB5-DC91-303B-223CEB18A4F6}"/>
                  </a:ext>
                </a:extLst>
              </p:cNvPr>
              <p:cNvSpPr txBox="1"/>
              <p:nvPr/>
            </p:nvSpPr>
            <p:spPr>
              <a:xfrm>
                <a:off x="553486" y="2069860"/>
                <a:ext cx="3460010" cy="1108091"/>
              </a:xfrm>
              <a:prstGeom prst="rect">
                <a:avLst/>
              </a:prstGeom>
              <a:solidFill>
                <a:schemeClr val="lt1"/>
              </a:solidFill>
              <a:ln w="6350">
                <a:solidFill>
                  <a:schemeClr val="accent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100" i="1">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100" i="1">
                          <a:latin typeface="Cambria Math" panose="02040503050406030204" pitchFamily="18" charset="0"/>
                          <a:ea typeface="Times New Roman" panose="02020603050405020304" pitchFamily="18" charset="0"/>
                          <a:cs typeface="Times New Roman" panose="02020603050405020304" pitchFamily="18" charset="0"/>
                        </a:rPr>
                        <m:t>=</m:t>
                      </m:r>
                      <m:r>
                        <a:rPr lang="es-ES" sz="1100" i="1">
                          <a:latin typeface="Cambria Math" panose="02040503050406030204" pitchFamily="18" charset="0"/>
                          <a:ea typeface="Times New Roman" panose="02020603050405020304" pitchFamily="18" charset="0"/>
                          <a:cs typeface="Times New Roman" panose="02020603050405020304" pitchFamily="18" charset="0"/>
                        </a:rPr>
                        <m:t>𝑟𝑒𝑙𝑢</m:t>
                      </m:r>
                      <m:r>
                        <a:rPr lang="es-ES" sz="1100" i="1">
                          <a:latin typeface="Cambria Math" panose="02040503050406030204" pitchFamily="18" charset="0"/>
                          <a:ea typeface="Times New Roman" panose="02020603050405020304" pitchFamily="18" charset="0"/>
                          <a:cs typeface="Times New Roman" panose="02020603050405020304" pitchFamily="18" charset="0"/>
                        </a:rPr>
                        <m:t>(</m:t>
                      </m:r>
                      <m:r>
                        <a:rPr lang="es-ES" sz="1100" i="1">
                          <a:latin typeface="Cambria Math" panose="02040503050406030204" pitchFamily="18" charset="0"/>
                          <a:ea typeface="Times New Roman" panose="02020603050405020304" pitchFamily="18" charset="0"/>
                          <a:cs typeface="Times New Roman" panose="02020603050405020304" pitchFamily="18" charset="0"/>
                        </a:rPr>
                        <m:t>𝑆𝐹</m:t>
                      </m:r>
                      <m:r>
                        <a:rPr lang="es-ES" sz="11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sz="1100" i="1">
                              <a:latin typeface="Cambria Math" panose="02040503050406030204" pitchFamily="18" charset="0"/>
                              <a:ea typeface="Times New Roman" panose="02020603050405020304" pitchFamily="18" charset="0"/>
                              <a:cs typeface="Times New Roman" panose="02020603050405020304" pitchFamily="18" charset="0"/>
                            </a:rPr>
                            <m:t>𝑊</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183</m:t>
                          </m:r>
                          <m:r>
                            <a:rPr lang="es-ES" sz="1100" i="1">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latin typeface="Cambria Math" panose="02040503050406030204" pitchFamily="18" charset="0"/>
                              <a:ea typeface="Times New Roman" panose="02020603050405020304" pitchFamily="18" charset="0"/>
                              <a:cs typeface="Times New Roman" panose="02020603050405020304" pitchFamily="18" charset="0"/>
                            </a:rPr>
                            <m:t>1279</m:t>
                          </m:r>
                        </m:sub>
                        <m:sup>
                          <m:sSup>
                            <m:sSup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latin typeface="Cambria Math" panose="02040503050406030204" pitchFamily="18" charset="0"/>
                                      <a:ea typeface="Times New Roman" panose="02020603050405020304" pitchFamily="18" charset="0"/>
                                      <a:cs typeface="Times New Roman" panose="02020603050405020304" pitchFamily="18" charset="0"/>
                                    </a:rPr>
                                    <m:t>1</m:t>
                                  </m:r>
                                </m:e>
                              </m:d>
                            </m:e>
                            <m:sup>
                              <m:r>
                                <a:rPr lang="es-ES" sz="1100" i="1">
                                  <a:latin typeface="Cambria Math" panose="02040503050406030204" pitchFamily="18" charset="0"/>
                                  <a:ea typeface="Times New Roman" panose="02020603050405020304" pitchFamily="18" charset="0"/>
                                  <a:cs typeface="Times New Roman" panose="02020603050405020304" pitchFamily="18" charset="0"/>
                                </a:rPr>
                                <m:t>𝑇</m:t>
                              </m:r>
                            </m:sup>
                          </m:sSup>
                        </m:sup>
                      </m:sSubSup>
                      <m:r>
                        <a:rPr lang="es-ES" sz="11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sz="1100" i="1">
                              <a:latin typeface="Cambria Math" panose="02040503050406030204" pitchFamily="18" charset="0"/>
                              <a:ea typeface="Times New Roman" panose="02020603050405020304" pitchFamily="18" charset="0"/>
                              <a:cs typeface="Times New Roman" panose="02020603050405020304" pitchFamily="18" charset="0"/>
                            </a:rPr>
                            <m:t>𝑏</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1</m:t>
                          </m:r>
                          <m:r>
                            <a:rPr lang="es-ES" sz="1100" i="1">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latin typeface="Cambria Math" panose="02040503050406030204" pitchFamily="18" charset="0"/>
                              <a:ea typeface="Times New Roman" panose="02020603050405020304" pitchFamily="18" charset="0"/>
                              <a:cs typeface="Times New Roman" panose="02020603050405020304" pitchFamily="18" charset="0"/>
                            </a:rPr>
                            <m:t>183</m:t>
                          </m:r>
                        </m:sub>
                        <m:sup>
                          <m:d>
                            <m:d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latin typeface="Cambria Math" panose="02040503050406030204" pitchFamily="18" charset="0"/>
                                  <a:ea typeface="Times New Roman" panose="02020603050405020304" pitchFamily="18" charset="0"/>
                                  <a:cs typeface="Times New Roman" panose="02020603050405020304" pitchFamily="18" charset="0"/>
                                </a:rPr>
                                <m:t>1</m:t>
                              </m:r>
                            </m:e>
                          </m:d>
                        </m:sup>
                      </m:sSubSup>
                      <m:r>
                        <a:rPr lang="es-ES" sz="11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i="1"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100" i="1">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100" i="1">
                          <a:latin typeface="Cambria Math" panose="02040503050406030204" pitchFamily="18" charset="0"/>
                          <a:ea typeface="Times New Roman" panose="02020603050405020304" pitchFamily="18" charset="0"/>
                          <a:cs typeface="Times New Roman" panose="02020603050405020304" pitchFamily="18" charset="0"/>
                        </a:rPr>
                        <m:t>=</m:t>
                      </m:r>
                      <m:r>
                        <a:rPr lang="es-ES" sz="1100" i="1">
                          <a:latin typeface="Cambria Math" panose="02040503050406030204" pitchFamily="18" charset="0"/>
                          <a:ea typeface="Times New Roman" panose="02020603050405020304" pitchFamily="18" charset="0"/>
                          <a:cs typeface="Times New Roman" panose="02020603050405020304" pitchFamily="18" charset="0"/>
                        </a:rPr>
                        <m:t>𝑟𝑒𝑙𝑢</m:t>
                      </m:r>
                      <m:r>
                        <a:rPr lang="es-ES" sz="1100" i="1">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accPr>
                        <m:e>
                          <m:r>
                            <a:rPr lang="es-ES" sz="1100" i="1">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1</m:t>
                              </m:r>
                            </m:sub>
                          </m:sSub>
                        </m:e>
                      </m:acc>
                      <m:r>
                        <a:rPr lang="es-ES" sz="11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sz="1100" i="1">
                              <a:latin typeface="Cambria Math" panose="02040503050406030204" pitchFamily="18" charset="0"/>
                              <a:ea typeface="Times New Roman" panose="02020603050405020304" pitchFamily="18" charset="0"/>
                              <a:cs typeface="Times New Roman" panose="02020603050405020304" pitchFamily="18" charset="0"/>
                            </a:rPr>
                            <m:t>𝑊</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82</m:t>
                          </m:r>
                          <m:r>
                            <a:rPr lang="es-ES" sz="1100" i="1">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latin typeface="Cambria Math" panose="02040503050406030204" pitchFamily="18" charset="0"/>
                              <a:ea typeface="Times New Roman" panose="02020603050405020304" pitchFamily="18" charset="0"/>
                              <a:cs typeface="Times New Roman" panose="02020603050405020304" pitchFamily="18" charset="0"/>
                            </a:rPr>
                            <m:t>183</m:t>
                          </m:r>
                        </m:sub>
                        <m:sup>
                          <m:sSup>
                            <m:sSup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latin typeface="Cambria Math" panose="02040503050406030204" pitchFamily="18" charset="0"/>
                                      <a:ea typeface="Times New Roman" panose="02020603050405020304" pitchFamily="18" charset="0"/>
                                      <a:cs typeface="Times New Roman" panose="02020603050405020304" pitchFamily="18" charset="0"/>
                                    </a:rPr>
                                    <m:t>2</m:t>
                                  </m:r>
                                </m:e>
                              </m:d>
                            </m:e>
                            <m:sup>
                              <m:r>
                                <a:rPr lang="es-ES" sz="1100" i="1">
                                  <a:latin typeface="Cambria Math" panose="02040503050406030204" pitchFamily="18" charset="0"/>
                                  <a:ea typeface="Times New Roman" panose="02020603050405020304" pitchFamily="18" charset="0"/>
                                  <a:cs typeface="Times New Roman" panose="02020603050405020304" pitchFamily="18" charset="0"/>
                                </a:rPr>
                                <m:t>𝑇</m:t>
                              </m:r>
                            </m:sup>
                          </m:sSup>
                        </m:sup>
                      </m:sSubSup>
                      <m:r>
                        <a:rPr lang="es-ES" sz="11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sz="1100" i="1">
                              <a:latin typeface="Cambria Math" panose="02040503050406030204" pitchFamily="18" charset="0"/>
                              <a:ea typeface="Times New Roman" panose="02020603050405020304" pitchFamily="18" charset="0"/>
                              <a:cs typeface="Times New Roman" panose="02020603050405020304" pitchFamily="18" charset="0"/>
                            </a:rPr>
                            <m:t>𝑏</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1</m:t>
                          </m:r>
                          <m:r>
                            <a:rPr lang="es-ES" sz="1100" i="1">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latin typeface="Cambria Math" panose="02040503050406030204" pitchFamily="18" charset="0"/>
                              <a:ea typeface="Times New Roman" panose="02020603050405020304" pitchFamily="18" charset="0"/>
                              <a:cs typeface="Times New Roman" panose="02020603050405020304" pitchFamily="18" charset="0"/>
                            </a:rPr>
                            <m:t>82</m:t>
                          </m:r>
                        </m:sub>
                        <m:sup>
                          <m:d>
                            <m:d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latin typeface="Cambria Math" panose="02040503050406030204" pitchFamily="18" charset="0"/>
                                  <a:ea typeface="Times New Roman" panose="02020603050405020304" pitchFamily="18" charset="0"/>
                                  <a:cs typeface="Times New Roman" panose="02020603050405020304" pitchFamily="18" charset="0"/>
                                </a:rPr>
                                <m:t>2</m:t>
                              </m:r>
                            </m:e>
                          </m:d>
                        </m:sup>
                      </m:sSubSup>
                      <m:r>
                        <a:rPr lang="es-ES" sz="11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i="1"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100" i="1">
                          <a:latin typeface="Cambria Math" panose="02040503050406030204" pitchFamily="18" charset="0"/>
                          <a:ea typeface="Times New Roman" panose="02020603050405020304" pitchFamily="18" charset="0"/>
                          <a:cs typeface="Times New Roman" panose="02020603050405020304" pitchFamily="18" charset="0"/>
                        </a:rPr>
                        <m:t>𝑦</m:t>
                      </m:r>
                      <m:r>
                        <a:rPr lang="es-ES" sz="1100" i="1">
                          <a:latin typeface="Cambria Math" panose="02040503050406030204" pitchFamily="18" charset="0"/>
                          <a:ea typeface="Times New Roman" panose="02020603050405020304" pitchFamily="18" charset="0"/>
                          <a:cs typeface="Times New Roman" panose="02020603050405020304" pitchFamily="18" charset="0"/>
                        </a:rPr>
                        <m:t>=</m:t>
                      </m:r>
                      <m:r>
                        <a:rPr lang="es-ES" sz="1100" i="1">
                          <a:latin typeface="Cambria Math" panose="02040503050406030204" pitchFamily="18" charset="0"/>
                          <a:ea typeface="Times New Roman" panose="02020603050405020304" pitchFamily="18" charset="0"/>
                          <a:cs typeface="Times New Roman" panose="02020603050405020304" pitchFamily="18" charset="0"/>
                        </a:rPr>
                        <m:t>𝑟𝑒𝑙𝑢</m:t>
                      </m:r>
                      <m:r>
                        <a:rPr lang="es-ES" sz="1100" i="1">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accPr>
                        <m:e>
                          <m:r>
                            <a:rPr lang="es-ES" sz="1100" i="1">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2</m:t>
                              </m:r>
                            </m:sub>
                          </m:sSub>
                        </m:e>
                      </m:acc>
                      <m:r>
                        <a:rPr lang="es-ES" sz="11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sz="1100" i="1">
                              <a:latin typeface="Cambria Math" panose="02040503050406030204" pitchFamily="18" charset="0"/>
                              <a:ea typeface="Times New Roman" panose="02020603050405020304" pitchFamily="18" charset="0"/>
                              <a:cs typeface="Times New Roman" panose="02020603050405020304" pitchFamily="18" charset="0"/>
                            </a:rPr>
                            <m:t>𝑊</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10095</m:t>
                          </m:r>
                          <m:r>
                            <a:rPr lang="es-ES" sz="1100" i="1">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latin typeface="Cambria Math" panose="02040503050406030204" pitchFamily="18" charset="0"/>
                              <a:ea typeface="Times New Roman" panose="02020603050405020304" pitchFamily="18" charset="0"/>
                              <a:cs typeface="Times New Roman" panose="02020603050405020304" pitchFamily="18" charset="0"/>
                            </a:rPr>
                            <m:t>82</m:t>
                          </m:r>
                        </m:sub>
                        <m:sup>
                          <m:sSup>
                            <m:sSup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latin typeface="Cambria Math" panose="02040503050406030204" pitchFamily="18" charset="0"/>
                                      <a:ea typeface="Times New Roman" panose="02020603050405020304" pitchFamily="18" charset="0"/>
                                      <a:cs typeface="Times New Roman" panose="02020603050405020304" pitchFamily="18" charset="0"/>
                                    </a:rPr>
                                    <m:t>3</m:t>
                                  </m:r>
                                </m:e>
                              </m:d>
                            </m:e>
                            <m:sup>
                              <m:r>
                                <a:rPr lang="es-ES" sz="1100" i="1">
                                  <a:latin typeface="Cambria Math" panose="02040503050406030204" pitchFamily="18" charset="0"/>
                                  <a:ea typeface="Times New Roman" panose="02020603050405020304" pitchFamily="18" charset="0"/>
                                  <a:cs typeface="Times New Roman" panose="02020603050405020304" pitchFamily="18" charset="0"/>
                                </a:rPr>
                                <m:t>𝑇</m:t>
                              </m:r>
                            </m:sup>
                          </m:sSup>
                        </m:sup>
                      </m:sSubSup>
                      <m:r>
                        <a:rPr lang="es-ES" sz="11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sz="1100" i="1">
                              <a:latin typeface="Cambria Math" panose="02040503050406030204" pitchFamily="18" charset="0"/>
                              <a:ea typeface="Times New Roman" panose="02020603050405020304" pitchFamily="18" charset="0"/>
                              <a:cs typeface="Times New Roman" panose="02020603050405020304" pitchFamily="18" charset="0"/>
                            </a:rPr>
                            <m:t>𝑏</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1</m:t>
                          </m:r>
                          <m:r>
                            <a:rPr lang="es-ES" sz="1100" i="1">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latin typeface="Cambria Math" panose="02040503050406030204" pitchFamily="18" charset="0"/>
                              <a:ea typeface="Times New Roman" panose="02020603050405020304" pitchFamily="18" charset="0"/>
                              <a:cs typeface="Times New Roman" panose="02020603050405020304" pitchFamily="18" charset="0"/>
                            </a:rPr>
                            <m:t>10095</m:t>
                          </m:r>
                        </m:sub>
                        <m:sup>
                          <m:r>
                            <a:rPr lang="es-ES" sz="1100" i="1">
                              <a:latin typeface="Cambria Math" panose="02040503050406030204" pitchFamily="18" charset="0"/>
                              <a:ea typeface="Times New Roman" panose="02020603050405020304" pitchFamily="18" charset="0"/>
                              <a:cs typeface="Times New Roman" panose="02020603050405020304" pitchFamily="18" charset="0"/>
                            </a:rPr>
                            <m:t>(3)</m:t>
                          </m:r>
                        </m:sup>
                      </m:sSubSup>
                      <m:r>
                        <a:rPr lang="es-ES" sz="11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latin typeface="Cambria Math" panose="02040503050406030204" pitchFamily="18" charset="0"/>
                              <a:ea typeface="Times New Roman" panose="02020603050405020304" pitchFamily="18" charset="0"/>
                              <a:cs typeface="Times New Roman" panose="02020603050405020304" pitchFamily="18" charset="0"/>
                            </a:rPr>
                            <m:t>𝑊</m:t>
                          </m:r>
                        </m:e>
                        <m:sub>
                          <m:r>
                            <a:rPr lang="es-ES" sz="1100" i="1">
                              <a:latin typeface="Cambria Math" panose="02040503050406030204" pitchFamily="18" charset="0"/>
                              <a:ea typeface="Times New Roman" panose="02020603050405020304" pitchFamily="18" charset="0"/>
                              <a:cs typeface="Times New Roman" panose="02020603050405020304" pitchFamily="18" charset="0"/>
                            </a:rPr>
                            <m:t>𝑘𝑟𝑛</m:t>
                          </m:r>
                        </m:sub>
                      </m:sSub>
                      <m:r>
                        <a:rPr lang="es-ES" sz="1100" i="1">
                          <a:latin typeface="Cambria Math" panose="02040503050406030204" pitchFamily="18" charset="0"/>
                          <a:ea typeface="Times New Roman" panose="02020603050405020304" pitchFamily="18" charset="0"/>
                          <a:cs typeface="Times New Roman" panose="02020603050405020304" pitchFamily="18" charset="0"/>
                        </a:rPr>
                        <m:t>⨀ </m:t>
                      </m:r>
                      <m:r>
                        <a:rPr lang="es-ES" sz="1100" i="1">
                          <a:latin typeface="Cambria Math" panose="02040503050406030204" pitchFamily="18" charset="0"/>
                          <a:ea typeface="Times New Roman" panose="02020603050405020304" pitchFamily="18" charset="0"/>
                          <a:cs typeface="Times New Roman" panose="02020603050405020304" pitchFamily="18" charset="0"/>
                        </a:rPr>
                        <m:t>𝐺𝑛</m:t>
                      </m:r>
                      <m:r>
                        <a:rPr lang="es-ES" sz="11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i="1"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Cuadro de texto 5">
                <a:extLst>
                  <a:ext uri="{FF2B5EF4-FFF2-40B4-BE49-F238E27FC236}">
                    <a16:creationId xmlns:a16="http://schemas.microsoft.com/office/drawing/2014/main" id="{52010C2C-4BB5-DC91-303B-223CEB18A4F6}"/>
                  </a:ext>
                </a:extLst>
              </p:cNvPr>
              <p:cNvSpPr txBox="1">
                <a:spLocks noRot="1" noChangeAspect="1" noMove="1" noResize="1" noEditPoints="1" noAdjustHandles="1" noChangeArrowheads="1" noChangeShapeType="1" noTextEdit="1"/>
              </p:cNvSpPr>
              <p:nvPr/>
            </p:nvSpPr>
            <p:spPr>
              <a:xfrm>
                <a:off x="553486" y="2069860"/>
                <a:ext cx="3460010" cy="1108091"/>
              </a:xfrm>
              <a:prstGeom prst="rect">
                <a:avLst/>
              </a:prstGeom>
              <a:blipFill>
                <a:blip r:embed="rId3"/>
                <a:stretch>
                  <a:fillRect/>
                </a:stretch>
              </a:blipFill>
              <a:ln w="63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3326D031-CA8C-9251-A497-AFC9D0FA02BB}"/>
                  </a:ext>
                </a:extLst>
              </p:cNvPr>
              <p:cNvSpPr txBox="1"/>
              <p:nvPr/>
            </p:nvSpPr>
            <p:spPr>
              <a:xfrm>
                <a:off x="4090302" y="1948669"/>
                <a:ext cx="977633" cy="6155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1600" i="1" smtClean="0">
                          <a:effectLst/>
                          <a:latin typeface="Cambria Math" panose="02040503050406030204" pitchFamily="18" charset="0"/>
                          <a:ea typeface="Times New Roman" panose="02020603050405020304" pitchFamily="18" charset="0"/>
                          <a:cs typeface="Times New Roman" panose="02020603050405020304" pitchFamily="18" charset="0"/>
                        </a:rPr>
                        <m:t>𝑤h𝑒𝑟𝑒</m:t>
                      </m:r>
                      <m:r>
                        <a:rPr lang="es-ES" sz="160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15" name="CuadroTexto 14">
                <a:extLst>
                  <a:ext uri="{FF2B5EF4-FFF2-40B4-BE49-F238E27FC236}">
                    <a16:creationId xmlns:a16="http://schemas.microsoft.com/office/drawing/2014/main" id="{3326D031-CA8C-9251-A497-AFC9D0FA02BB}"/>
                  </a:ext>
                </a:extLst>
              </p:cNvPr>
              <p:cNvSpPr txBox="1">
                <a:spLocks noRot="1" noChangeAspect="1" noMove="1" noResize="1" noEditPoints="1" noAdjustHandles="1" noChangeArrowheads="1" noChangeShapeType="1" noTextEdit="1"/>
              </p:cNvSpPr>
              <p:nvPr/>
            </p:nvSpPr>
            <p:spPr>
              <a:xfrm>
                <a:off x="4090302" y="1948669"/>
                <a:ext cx="977633"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90B9AA5E-788E-0296-E487-40C16A4EA076}"/>
                  </a:ext>
                </a:extLst>
              </p:cNvPr>
              <p:cNvSpPr txBox="1"/>
              <p:nvPr/>
            </p:nvSpPr>
            <p:spPr>
              <a:xfrm>
                <a:off x="598003" y="3433059"/>
                <a:ext cx="6686149" cy="646331"/>
              </a:xfrm>
              <a:prstGeom prst="rect">
                <a:avLst/>
              </a:prstGeom>
              <a:noFill/>
            </p:spPr>
            <p:txBody>
              <a:bodyPr wrap="square" rtlCol="0">
                <a:spAutoFit/>
              </a:bodyPr>
              <a:lstStyle/>
              <a:p>
                <a14:m>
                  <m:oMath xmlns:m="http://schemas.openxmlformats.org/officeDocument/2006/math">
                    <m:sSub>
                      <m:sSubPr>
                        <m:ctrlPr>
                          <a:rPr lang="it-IT"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ES" i="1">
                            <a:effectLst/>
                            <a:latin typeface="Cambria Math" panose="02040503050406030204" pitchFamily="18" charset="0"/>
                            <a:ea typeface="Times New Roman" panose="02020603050405020304" pitchFamily="18" charset="0"/>
                            <a:cs typeface="Times New Roman" panose="02020603050405020304" pitchFamily="18" charset="0"/>
                          </a:rPr>
                          <m:t>𝑘𝑟𝑛</m:t>
                        </m:r>
                      </m:sub>
                    </m:sSub>
                  </m:oMath>
                </a14:m>
                <a:r>
                  <a:rPr lang="es-ES" dirty="0"/>
                  <a:t> </a:t>
                </a:r>
                <a:r>
                  <a:rPr lang="es-ES" dirty="0" err="1"/>
                  <a:t>was</a:t>
                </a:r>
                <a:r>
                  <a:rPr lang="es-ES" dirty="0"/>
                  <a:t> </a:t>
                </a:r>
                <a:r>
                  <a:rPr lang="es-ES" dirty="0" err="1"/>
                  <a:t>obtained</a:t>
                </a:r>
                <a:r>
                  <a:rPr lang="es-ES" dirty="0"/>
                  <a:t> </a:t>
                </a:r>
                <a:r>
                  <a:rPr lang="es-ES" dirty="0" err="1"/>
                  <a:t>by</a:t>
                </a:r>
                <a:r>
                  <a:rPr lang="es-ES" dirty="0"/>
                  <a:t> </a:t>
                </a:r>
                <a:r>
                  <a:rPr lang="es-ES" dirty="0" err="1"/>
                  <a:t>performing</a:t>
                </a:r>
                <a:r>
                  <a:rPr lang="es-ES" dirty="0"/>
                  <a:t> </a:t>
                </a:r>
                <a:r>
                  <a:rPr lang="es-ES" dirty="0" err="1"/>
                  <a:t>Kronecker’s</a:t>
                </a:r>
                <a:r>
                  <a:rPr lang="es-ES" dirty="0"/>
                  <a:t> </a:t>
                </a:r>
                <a:r>
                  <a:rPr lang="es-ES" dirty="0" err="1"/>
                  <a:t>product</a:t>
                </a:r>
                <a:r>
                  <a:rPr lang="es-ES" dirty="0"/>
                  <a:t> </a:t>
                </a:r>
                <a:r>
                  <a:rPr lang="es-ES" dirty="0" err="1"/>
                  <a:t>between</a:t>
                </a:r>
                <a:r>
                  <a:rPr lang="es-ES" dirty="0"/>
                  <a:t> a </a:t>
                </a:r>
                <a:r>
                  <a:rPr lang="es-ES" dirty="0" err="1"/>
                  <a:t>matrix</a:t>
                </a:r>
                <a:r>
                  <a:rPr lang="es-ES" dirty="0"/>
                  <a:t> </a:t>
                </a:r>
                <a:r>
                  <a:rPr lang="es-ES" dirty="0" err="1"/>
                  <a:t>of</a:t>
                </a:r>
                <a:r>
                  <a:rPr lang="es-ES" dirty="0"/>
                  <a:t> </a:t>
                </a:r>
                <a:r>
                  <a:rPr lang="es-ES" dirty="0" err="1"/>
                  <a:t>ones</a:t>
                </a:r>
                <a:r>
                  <a:rPr lang="es-ES" dirty="0"/>
                  <a:t> and </a:t>
                </a:r>
                <a14:m>
                  <m:oMath xmlns:m="http://schemas.openxmlformats.org/officeDocument/2006/math">
                    <m:r>
                      <a:rPr lang="en-US" i="1">
                        <a:latin typeface="Cambria Math" panose="02040503050406030204" pitchFamily="18" charset="0"/>
                      </a:rPr>
                      <m:t>𝑊𝑔𝑛</m:t>
                    </m:r>
                  </m:oMath>
                </a14:m>
                <a:r>
                  <a:rPr lang="es-ES" dirty="0"/>
                  <a:t>:</a:t>
                </a:r>
              </a:p>
            </p:txBody>
          </p:sp>
        </mc:Choice>
        <mc:Fallback xmlns="">
          <p:sp>
            <p:nvSpPr>
              <p:cNvPr id="18" name="CuadroTexto 17">
                <a:extLst>
                  <a:ext uri="{FF2B5EF4-FFF2-40B4-BE49-F238E27FC236}">
                    <a16:creationId xmlns:a16="http://schemas.microsoft.com/office/drawing/2014/main" id="{90B9AA5E-788E-0296-E487-40C16A4EA076}"/>
                  </a:ext>
                </a:extLst>
              </p:cNvPr>
              <p:cNvSpPr txBox="1">
                <a:spLocks noRot="1" noChangeAspect="1" noMove="1" noResize="1" noEditPoints="1" noAdjustHandles="1" noChangeArrowheads="1" noChangeShapeType="1" noTextEdit="1"/>
              </p:cNvSpPr>
              <p:nvPr/>
            </p:nvSpPr>
            <p:spPr>
              <a:xfrm>
                <a:off x="598003" y="3433059"/>
                <a:ext cx="6686149" cy="646331"/>
              </a:xfrm>
              <a:prstGeom prst="rect">
                <a:avLst/>
              </a:prstGeom>
              <a:blipFill>
                <a:blip r:embed="rId5"/>
                <a:stretch>
                  <a:fillRect l="-729" t="-4717" b="-1415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10982CBF-8510-4026-2554-0FB6BCCACD30}"/>
                  </a:ext>
                </a:extLst>
              </p:cNvPr>
              <p:cNvSpPr txBox="1"/>
              <p:nvPr/>
            </p:nvSpPr>
            <p:spPr>
              <a:xfrm>
                <a:off x="553486" y="4068817"/>
                <a:ext cx="6686150" cy="1683987"/>
              </a:xfrm>
              <a:prstGeom prst="rect">
                <a:avLst/>
              </a:prstGeom>
              <a:noFill/>
            </p:spPr>
            <p:txBody>
              <a:bodyPr wrap="square">
                <a:spAutoFit/>
              </a:bodyPr>
              <a:lstStyle/>
              <a:p>
                <a:pPr algn="just">
                  <a:spcAft>
                    <a:spcPts val="800"/>
                  </a:spcAft>
                </a:pPr>
                <a14:m>
                  <m:oMath xmlns:m="http://schemas.openxmlformats.org/officeDocument/2006/math">
                    <m:sSub>
                      <m:sSubPr>
                        <m:ctrlPr>
                          <a:rPr lang="it-IT" sz="12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𝑘𝑟𝑛</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subHide m:val="on"/>
                        <m:supHide m:val="on"/>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naryPr>
                      <m:sub/>
                      <m:sup/>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𝑊𝑔𝑛</m:t>
                        </m:r>
                      </m:e>
                    </m:nary>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eqArrPr>
                          <m:e>
                            <m:d>
                              <m:dPr>
                                <m:begChr m:val="["/>
                                <m:endChr m:val="]"/>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e>
                          <m:e>
                            <m:eqArr>
                              <m:eqArr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eqArrPr>
                              <m:e>
                                <m:d>
                                  <m:dPr>
                                    <m:begChr m:val="["/>
                                    <m:endChr m:val="]"/>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e>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e>
                              <m:e>
                                <m:d>
                                  <m:dPr>
                                    <m:begChr m:val="["/>
                                    <m:endChr m:val="]"/>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e>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e>
                            </m:eqArr>
                          </m:e>
                        </m:eqArr>
                      </m:e>
                    </m:d>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e>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e>
                          <m:e>
                            <m:r>
                              <a:rPr lang="es-ES" sz="1200" i="1">
                                <a:effectLst/>
                                <a:latin typeface="Cambria Math" panose="02040503050406030204" pitchFamily="18" charset="0"/>
                                <a:ea typeface="Cambria Math" panose="02040503050406030204" pitchFamily="18" charset="0"/>
                                <a:cs typeface="Cambria Math" panose="02040503050406030204" pitchFamily="18" charset="0"/>
                              </a:rPr>
                              <m:t>…</m:t>
                            </m:r>
                          </m:e>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e>
                        </m:eqArr>
                      </m:e>
                    </m:d>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ES" sz="1800" dirty="0">
                    <a:effectLst/>
                    <a:latin typeface="Helvetica" panose="020B0604020202020204" pitchFamily="34" charset="0"/>
                    <a:ea typeface="Times New Roman" panose="02020603050405020304" pitchFamily="18" charset="0"/>
                    <a:cs typeface="Times New Roman" panose="02020603050405020304" pitchFamily="18" charset="0"/>
                  </a:rPr>
                  <a:t> </a:t>
                </a:r>
                <a:endParaRPr lang="it-IT" sz="28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𝑚𝑎𝑡𝑟𝑖𝑥</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𝑜𝑛𝑒𝑠</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ctrlPr>
                        </m:sSupPr>
                        <m:e>
                          <m: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𝑏𝑎𝑡𝑐h</m:t>
                          </m:r>
                          <m:r>
                            <a:rPr lang="es-ES" sz="12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b="0" i="1" smtClean="0">
                              <a:effectLst/>
                              <a:latin typeface="Cambria Math" panose="02040503050406030204" pitchFamily="18" charset="0"/>
                              <a:ea typeface="Times New Roman" panose="02020603050405020304" pitchFamily="18" charset="0"/>
                              <a:cs typeface="Times New Roman" panose="02020603050405020304" pitchFamily="18" charset="0"/>
                            </a:rPr>
                            <m:t>𝑠𝑖𝑧𝑒</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1</m:t>
                          </m:r>
                        </m:sup>
                      </m:sSup>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𝑊𝑔𝑛</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ctrlPr>
                        </m:sSupPr>
                        <m:e>
                          <m: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º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𝑡𝑟𝑎𝑛𝑠𝑐𝑟𝑖𝑝𝑡𝑠</m:t>
                          </m:r>
                        </m:sup>
                      </m:sSup>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0" name="CuadroTexto 19">
                <a:extLst>
                  <a:ext uri="{FF2B5EF4-FFF2-40B4-BE49-F238E27FC236}">
                    <a16:creationId xmlns:a16="http://schemas.microsoft.com/office/drawing/2014/main" id="{10982CBF-8510-4026-2554-0FB6BCCACD30}"/>
                  </a:ext>
                </a:extLst>
              </p:cNvPr>
              <p:cNvSpPr txBox="1">
                <a:spLocks noRot="1" noChangeAspect="1" noMove="1" noResize="1" noEditPoints="1" noAdjustHandles="1" noChangeArrowheads="1" noChangeShapeType="1" noTextEdit="1"/>
              </p:cNvSpPr>
              <p:nvPr/>
            </p:nvSpPr>
            <p:spPr>
              <a:xfrm>
                <a:off x="553486" y="4068817"/>
                <a:ext cx="6686150" cy="1683987"/>
              </a:xfrm>
              <a:prstGeom prst="rect">
                <a:avLst/>
              </a:prstGeom>
              <a:blipFill>
                <a:blip r:embed="rId6"/>
                <a:stretch>
                  <a:fillRect/>
                </a:stretch>
              </a:blipFill>
            </p:spPr>
            <p:txBody>
              <a:bodyPr/>
              <a:lstStyle/>
              <a:p>
                <a:r>
                  <a:rPr lang="en-US">
                    <a:noFill/>
                  </a:rPr>
                  <a:t> </a:t>
                </a:r>
              </a:p>
            </p:txBody>
          </p:sp>
        </mc:Fallback>
      </mc:AlternateContent>
      <p:sp>
        <p:nvSpPr>
          <p:cNvPr id="21" name="CuadroTexto 20">
            <a:extLst>
              <a:ext uri="{FF2B5EF4-FFF2-40B4-BE49-F238E27FC236}">
                <a16:creationId xmlns:a16="http://schemas.microsoft.com/office/drawing/2014/main" id="{A7C11104-9413-F8B8-7437-5861BB85A2BC}"/>
              </a:ext>
            </a:extLst>
          </p:cNvPr>
          <p:cNvSpPr txBox="1"/>
          <p:nvPr/>
        </p:nvSpPr>
        <p:spPr>
          <a:xfrm>
            <a:off x="598003" y="5718251"/>
            <a:ext cx="5669234" cy="646331"/>
          </a:xfrm>
          <a:prstGeom prst="rect">
            <a:avLst/>
          </a:prstGeom>
          <a:noFill/>
        </p:spPr>
        <p:txBody>
          <a:bodyPr wrap="square" rtlCol="0">
            <a:spAutoFit/>
          </a:bodyPr>
          <a:lstStyle/>
          <a:p>
            <a:r>
              <a:rPr lang="es-ES" dirty="0" err="1"/>
              <a:t>Therefore</a:t>
            </a:r>
            <a:r>
              <a:rPr lang="es-ES" dirty="0"/>
              <a:t>, </a:t>
            </a:r>
            <a:r>
              <a:rPr lang="es-ES" dirty="0" err="1"/>
              <a:t>the</a:t>
            </a:r>
            <a:r>
              <a:rPr lang="es-ES" dirty="0"/>
              <a:t> </a:t>
            </a:r>
            <a:r>
              <a:rPr lang="es-ES" dirty="0" err="1"/>
              <a:t>scalar</a:t>
            </a:r>
            <a:r>
              <a:rPr lang="es-ES" dirty="0"/>
              <a:t> </a:t>
            </a:r>
            <a:r>
              <a:rPr lang="es-ES" dirty="0" err="1"/>
              <a:t>product</a:t>
            </a:r>
            <a:r>
              <a:rPr lang="es-ES" dirty="0"/>
              <a:t> </a:t>
            </a:r>
            <a:r>
              <a:rPr lang="es-ES" dirty="0" err="1"/>
              <a:t>between</a:t>
            </a:r>
            <a:r>
              <a:rPr lang="es-ES" dirty="0"/>
              <a:t> gene </a:t>
            </a:r>
            <a:r>
              <a:rPr lang="es-ES" dirty="0" err="1"/>
              <a:t>expression</a:t>
            </a:r>
            <a:r>
              <a:rPr lang="es-ES" dirty="0"/>
              <a:t> and </a:t>
            </a:r>
            <a:r>
              <a:rPr lang="es-ES" dirty="0" err="1"/>
              <a:t>the</a:t>
            </a:r>
            <a:r>
              <a:rPr lang="es-ES" dirty="0"/>
              <a:t> </a:t>
            </a:r>
            <a:r>
              <a:rPr lang="es-ES" dirty="0" err="1"/>
              <a:t>weights</a:t>
            </a:r>
            <a:r>
              <a:rPr lang="es-ES" dirty="0"/>
              <a:t> vector </a:t>
            </a:r>
            <a:r>
              <a:rPr lang="es-ES" dirty="0" err="1"/>
              <a:t>is</a:t>
            </a:r>
            <a:r>
              <a:rPr lang="es-ES" dirty="0"/>
              <a:t> </a:t>
            </a:r>
            <a:r>
              <a:rPr lang="es-ES" dirty="0" err="1"/>
              <a:t>calculated</a:t>
            </a:r>
            <a:r>
              <a:rPr lang="es-ES" dirty="0"/>
              <a:t> as </a:t>
            </a:r>
            <a:r>
              <a:rPr lang="es-ES" dirty="0" err="1"/>
              <a:t>follows</a:t>
            </a:r>
            <a:r>
              <a:rPr lang="es-ES" dirty="0"/>
              <a:t>:</a:t>
            </a: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44E88130-5AD1-ADE6-8B79-04ACBA261495}"/>
                  </a:ext>
                </a:extLst>
              </p:cNvPr>
              <p:cNvSpPr txBox="1"/>
              <p:nvPr/>
            </p:nvSpPr>
            <p:spPr>
              <a:xfrm>
                <a:off x="5964580" y="5539553"/>
                <a:ext cx="6096000" cy="10688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200" i="1" smtClean="0">
                              <a:solidFill>
                                <a:srgbClr val="836967"/>
                              </a:solidFill>
                              <a:latin typeface="Cambria Math" panose="02040503050406030204" pitchFamily="18" charset="0"/>
                            </a:rPr>
                          </m:ctrlPr>
                        </m:sSubPr>
                        <m:e>
                          <m:r>
                            <a:rPr lang="es-ES" sz="1200" i="1">
                              <a:latin typeface="Cambria Math" panose="02040503050406030204" pitchFamily="18" charset="0"/>
                            </a:rPr>
                            <m:t>𝑊</m:t>
                          </m:r>
                        </m:e>
                        <m:sub>
                          <m:r>
                            <a:rPr lang="es-ES" sz="1200" i="1">
                              <a:latin typeface="Cambria Math" panose="02040503050406030204" pitchFamily="18" charset="0"/>
                            </a:rPr>
                            <m:t>𝑘𝑟𝑛</m:t>
                          </m:r>
                        </m:sub>
                      </m:sSub>
                      <m:nary>
                        <m:naryPr>
                          <m:chr m:val="⨀"/>
                          <m:subHide m:val="on"/>
                          <m:supHide m:val="on"/>
                          <m:ctrlPr>
                            <a:rPr lang="es-ES" sz="1200" i="1">
                              <a:latin typeface="Cambria Math" panose="02040503050406030204" pitchFamily="18" charset="0"/>
                            </a:rPr>
                          </m:ctrlPr>
                        </m:naryPr>
                        <m:sub/>
                        <m:sup/>
                        <m:e>
                          <m:r>
                            <a:rPr lang="es-ES" sz="1200" i="0">
                              <a:latin typeface="Cambria Math" panose="02040503050406030204" pitchFamily="18" charset="0"/>
                            </a:rPr>
                            <m:t> </m:t>
                          </m:r>
                        </m:e>
                      </m:nary>
                      <m:r>
                        <a:rPr lang="es-ES" sz="1200" i="1">
                          <a:latin typeface="Cambria Math" panose="02040503050406030204" pitchFamily="18" charset="0"/>
                        </a:rPr>
                        <m:t>𝐺𝑛</m:t>
                      </m:r>
                      <m:r>
                        <a:rPr lang="es-ES" sz="1200" i="0">
                          <a:latin typeface="Cambria Math" panose="02040503050406030204" pitchFamily="18" charset="0"/>
                        </a:rPr>
                        <m:t>=</m:t>
                      </m:r>
                      <m:d>
                        <m:dPr>
                          <m:begChr m:val="["/>
                          <m:endChr m:val="]"/>
                          <m:ctrlPr>
                            <a:rPr lang="es-ES" sz="1200" i="1">
                              <a:solidFill>
                                <a:srgbClr val="836967"/>
                              </a:solidFill>
                              <a:latin typeface="Cambria Math" panose="02040503050406030204" pitchFamily="18" charset="0"/>
                            </a:rPr>
                          </m:ctrlPr>
                        </m:dPr>
                        <m:e>
                          <m:eqArr>
                            <m:eqArrPr>
                              <m:ctrlPr>
                                <a:rPr lang="es-ES" sz="1200" i="1">
                                  <a:solidFill>
                                    <a:srgbClr val="836967"/>
                                  </a:solidFill>
                                  <a:latin typeface="Cambria Math" panose="02040503050406030204" pitchFamily="18" charset="0"/>
                                </a:rPr>
                              </m:ctrlPr>
                            </m:eqArrPr>
                            <m:e>
                              <m:r>
                                <a:rPr lang="es-ES" sz="1200" i="0">
                                  <a:latin typeface="Cambria Math" panose="02040503050406030204" pitchFamily="18" charset="0"/>
                                </a:rPr>
                                <m:t>&amp;</m:t>
                              </m:r>
                              <m:d>
                                <m:dPr>
                                  <m:begChr m:val="["/>
                                  <m:endChr m:val="]"/>
                                  <m:ctrlPr>
                                    <a:rPr lang="es-ES" sz="1200" i="1">
                                      <a:latin typeface="Cambria Math" panose="02040503050406030204" pitchFamily="18" charset="0"/>
                                    </a:rPr>
                                  </m:ctrlPr>
                                </m:dPr>
                                <m:e>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0">
                                          <a:latin typeface="Cambria Math" panose="02040503050406030204" pitchFamily="18" charset="0"/>
                                        </a:rPr>
                                        <m:t>1</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0">
                                          <a:latin typeface="Cambria Math" panose="02040503050406030204" pitchFamily="18" charset="0"/>
                                        </a:rPr>
                                        <m:t>1</m:t>
                                      </m:r>
                                    </m:sub>
                                    <m:sup>
                                      <m:d>
                                        <m:dPr>
                                          <m:ctrlPr>
                                            <a:rPr lang="es-ES" sz="1200" i="1">
                                              <a:solidFill>
                                                <a:srgbClr val="836967"/>
                                              </a:solidFill>
                                              <a:latin typeface="Cambria Math" panose="02040503050406030204" pitchFamily="18" charset="0"/>
                                            </a:rPr>
                                          </m:ctrlPr>
                                        </m:dPr>
                                        <m:e>
                                          <m:r>
                                            <a:rPr lang="es-ES" sz="1200" i="0">
                                              <a:latin typeface="Cambria Math" panose="02040503050406030204" pitchFamily="18" charset="0"/>
                                            </a:rPr>
                                            <m:t>1</m:t>
                                          </m:r>
                                        </m:e>
                                      </m:d>
                                    </m:sup>
                                  </m:sSubSup>
                                  <m:r>
                                    <a:rPr lang="es-ES" sz="1200" i="0">
                                      <a:latin typeface="Cambria Math" panose="02040503050406030204" pitchFamily="18" charset="0"/>
                                    </a:rPr>
                                    <m:t>  </m:t>
                                  </m:r>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0">
                                          <a:latin typeface="Cambria Math" panose="02040503050406030204" pitchFamily="18" charset="0"/>
                                        </a:rPr>
                                        <m:t>2</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0">
                                          <a:latin typeface="Cambria Math" panose="02040503050406030204" pitchFamily="18" charset="0"/>
                                        </a:rPr>
                                        <m:t>2</m:t>
                                      </m:r>
                                    </m:sub>
                                    <m:sup>
                                      <m:d>
                                        <m:dPr>
                                          <m:ctrlPr>
                                            <a:rPr lang="es-ES" sz="1200" i="1">
                                              <a:solidFill>
                                                <a:srgbClr val="836967"/>
                                              </a:solidFill>
                                              <a:latin typeface="Cambria Math" panose="02040503050406030204" pitchFamily="18" charset="0"/>
                                            </a:rPr>
                                          </m:ctrlPr>
                                        </m:dPr>
                                        <m:e>
                                          <m:r>
                                            <a:rPr lang="es-ES" sz="1200" i="0">
                                              <a:latin typeface="Cambria Math" panose="02040503050406030204" pitchFamily="18" charset="0"/>
                                            </a:rPr>
                                            <m:t>1</m:t>
                                          </m:r>
                                        </m:e>
                                      </m:d>
                                    </m:sup>
                                  </m:sSubSup>
                                  <m:r>
                                    <a:rPr lang="es-ES" sz="1200" i="0">
                                      <a:latin typeface="Cambria Math" panose="02040503050406030204" pitchFamily="18" charset="0"/>
                                    </a:rPr>
                                    <m:t> </m:t>
                                  </m:r>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0">
                                          <a:latin typeface="Cambria Math" panose="02040503050406030204" pitchFamily="18" charset="0"/>
                                        </a:rPr>
                                        <m:t>3</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0">
                                          <a:latin typeface="Cambria Math" panose="02040503050406030204" pitchFamily="18" charset="0"/>
                                        </a:rPr>
                                        <m:t>3</m:t>
                                      </m:r>
                                    </m:sub>
                                    <m:sup>
                                      <m:d>
                                        <m:dPr>
                                          <m:ctrlPr>
                                            <a:rPr lang="es-ES" sz="1200" i="1">
                                              <a:solidFill>
                                                <a:srgbClr val="836967"/>
                                              </a:solidFill>
                                              <a:latin typeface="Cambria Math" panose="02040503050406030204" pitchFamily="18" charset="0"/>
                                            </a:rPr>
                                          </m:ctrlPr>
                                        </m:dPr>
                                        <m:e>
                                          <m:r>
                                            <a:rPr lang="es-ES" sz="1200" i="0">
                                              <a:latin typeface="Cambria Math" panose="02040503050406030204" pitchFamily="18" charset="0"/>
                                            </a:rPr>
                                            <m:t>1</m:t>
                                          </m:r>
                                        </m:e>
                                      </m:d>
                                    </m:sup>
                                  </m:sSubSup>
                                  <m:r>
                                    <a:rPr lang="es-ES" sz="1200" i="0">
                                      <a:latin typeface="Cambria Math" panose="02040503050406030204" pitchFamily="18" charset="0"/>
                                    </a:rPr>
                                    <m:t>…  </m:t>
                                  </m:r>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1">
                                          <a:latin typeface="Cambria Math" panose="02040503050406030204" pitchFamily="18" charset="0"/>
                                        </a:rPr>
                                        <m:t>𝑛</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1">
                                          <a:latin typeface="Cambria Math" panose="02040503050406030204" pitchFamily="18" charset="0"/>
                                        </a:rPr>
                                        <m:t>𝑛</m:t>
                                      </m:r>
                                    </m:sub>
                                    <m:sup>
                                      <m:d>
                                        <m:dPr>
                                          <m:ctrlPr>
                                            <a:rPr lang="es-ES" sz="1200" i="1">
                                              <a:solidFill>
                                                <a:srgbClr val="836967"/>
                                              </a:solidFill>
                                              <a:latin typeface="Cambria Math" panose="02040503050406030204" pitchFamily="18" charset="0"/>
                                            </a:rPr>
                                          </m:ctrlPr>
                                        </m:dPr>
                                        <m:e>
                                          <m:r>
                                            <a:rPr lang="es-ES" sz="1200" i="0">
                                              <a:latin typeface="Cambria Math" panose="02040503050406030204" pitchFamily="18" charset="0"/>
                                            </a:rPr>
                                            <m:t>1</m:t>
                                          </m:r>
                                        </m:e>
                                      </m:d>
                                    </m:sup>
                                  </m:sSubSup>
                                </m:e>
                              </m:d>
                            </m:e>
                            <m:e>
                              <m:r>
                                <a:rPr lang="es-ES" sz="1200" i="0">
                                  <a:latin typeface="Cambria Math" panose="02040503050406030204" pitchFamily="18" charset="0"/>
                                </a:rPr>
                                <m:t>&amp;</m:t>
                              </m:r>
                              <m:d>
                                <m:dPr>
                                  <m:begChr m:val="["/>
                                  <m:endChr m:val="]"/>
                                  <m:ctrlPr>
                                    <a:rPr lang="es-ES" sz="1200" i="1">
                                      <a:latin typeface="Cambria Math" panose="02040503050406030204" pitchFamily="18" charset="0"/>
                                    </a:rPr>
                                  </m:ctrlPr>
                                </m:dPr>
                                <m:e>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0">
                                          <a:latin typeface="Cambria Math" panose="02040503050406030204" pitchFamily="18" charset="0"/>
                                        </a:rPr>
                                        <m:t>1</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0">
                                          <a:latin typeface="Cambria Math" panose="02040503050406030204" pitchFamily="18" charset="0"/>
                                        </a:rPr>
                                        <m:t>1</m:t>
                                      </m:r>
                                    </m:sub>
                                    <m:sup>
                                      <m:d>
                                        <m:dPr>
                                          <m:ctrlPr>
                                            <a:rPr lang="es-ES" sz="1200" i="1">
                                              <a:solidFill>
                                                <a:srgbClr val="836967"/>
                                              </a:solidFill>
                                              <a:latin typeface="Cambria Math" panose="02040503050406030204" pitchFamily="18" charset="0"/>
                                            </a:rPr>
                                          </m:ctrlPr>
                                        </m:dPr>
                                        <m:e>
                                          <m:r>
                                            <a:rPr lang="es-ES" sz="1200" i="0">
                                              <a:latin typeface="Cambria Math" panose="02040503050406030204" pitchFamily="18" charset="0"/>
                                            </a:rPr>
                                            <m:t>2</m:t>
                                          </m:r>
                                        </m:e>
                                      </m:d>
                                    </m:sup>
                                  </m:sSubSup>
                                  <m:r>
                                    <a:rPr lang="es-ES" sz="1200" i="0">
                                      <a:latin typeface="Cambria Math" panose="02040503050406030204" pitchFamily="18" charset="0"/>
                                    </a:rPr>
                                    <m:t>  </m:t>
                                  </m:r>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0">
                                          <a:latin typeface="Cambria Math" panose="02040503050406030204" pitchFamily="18" charset="0"/>
                                        </a:rPr>
                                        <m:t>2</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0">
                                          <a:latin typeface="Cambria Math" panose="02040503050406030204" pitchFamily="18" charset="0"/>
                                        </a:rPr>
                                        <m:t>2</m:t>
                                      </m:r>
                                    </m:sub>
                                    <m:sup>
                                      <m:d>
                                        <m:dPr>
                                          <m:ctrlPr>
                                            <a:rPr lang="es-ES" sz="1200" i="1">
                                              <a:solidFill>
                                                <a:srgbClr val="836967"/>
                                              </a:solidFill>
                                              <a:latin typeface="Cambria Math" panose="02040503050406030204" pitchFamily="18" charset="0"/>
                                            </a:rPr>
                                          </m:ctrlPr>
                                        </m:dPr>
                                        <m:e>
                                          <m:r>
                                            <a:rPr lang="es-ES" sz="1200" i="0">
                                              <a:latin typeface="Cambria Math" panose="02040503050406030204" pitchFamily="18" charset="0"/>
                                            </a:rPr>
                                            <m:t>2</m:t>
                                          </m:r>
                                        </m:e>
                                      </m:d>
                                    </m:sup>
                                  </m:sSubSup>
                                  <m:r>
                                    <a:rPr lang="es-ES" sz="1200" i="0">
                                      <a:latin typeface="Cambria Math" panose="02040503050406030204" pitchFamily="18" charset="0"/>
                                    </a:rPr>
                                    <m:t> </m:t>
                                  </m:r>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0">
                                          <a:latin typeface="Cambria Math" panose="02040503050406030204" pitchFamily="18" charset="0"/>
                                        </a:rPr>
                                        <m:t>3</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0">
                                          <a:latin typeface="Cambria Math" panose="02040503050406030204" pitchFamily="18" charset="0"/>
                                        </a:rPr>
                                        <m:t>3</m:t>
                                      </m:r>
                                    </m:sub>
                                    <m:sup>
                                      <m:d>
                                        <m:dPr>
                                          <m:ctrlPr>
                                            <a:rPr lang="es-ES" sz="1200" i="1">
                                              <a:solidFill>
                                                <a:srgbClr val="836967"/>
                                              </a:solidFill>
                                              <a:latin typeface="Cambria Math" panose="02040503050406030204" pitchFamily="18" charset="0"/>
                                            </a:rPr>
                                          </m:ctrlPr>
                                        </m:dPr>
                                        <m:e>
                                          <m:r>
                                            <a:rPr lang="es-ES" sz="1200" i="0">
                                              <a:latin typeface="Cambria Math" panose="02040503050406030204" pitchFamily="18" charset="0"/>
                                            </a:rPr>
                                            <m:t>2</m:t>
                                          </m:r>
                                        </m:e>
                                      </m:d>
                                    </m:sup>
                                  </m:sSubSup>
                                  <m:r>
                                    <a:rPr lang="es-ES" sz="1200" i="0">
                                      <a:latin typeface="Cambria Math" panose="02040503050406030204" pitchFamily="18" charset="0"/>
                                    </a:rPr>
                                    <m:t>…  </m:t>
                                  </m:r>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1">
                                          <a:latin typeface="Cambria Math" panose="02040503050406030204" pitchFamily="18" charset="0"/>
                                        </a:rPr>
                                        <m:t>𝑛</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1">
                                          <a:latin typeface="Cambria Math" panose="02040503050406030204" pitchFamily="18" charset="0"/>
                                        </a:rPr>
                                        <m:t>𝑛</m:t>
                                      </m:r>
                                    </m:sub>
                                    <m:sup>
                                      <m:d>
                                        <m:dPr>
                                          <m:ctrlPr>
                                            <a:rPr lang="es-ES" sz="1200" i="1">
                                              <a:solidFill>
                                                <a:srgbClr val="836967"/>
                                              </a:solidFill>
                                              <a:latin typeface="Cambria Math" panose="02040503050406030204" pitchFamily="18" charset="0"/>
                                            </a:rPr>
                                          </m:ctrlPr>
                                        </m:dPr>
                                        <m:e>
                                          <m:r>
                                            <a:rPr lang="es-ES" sz="1200" i="0">
                                              <a:latin typeface="Cambria Math" panose="02040503050406030204" pitchFamily="18" charset="0"/>
                                            </a:rPr>
                                            <m:t>2</m:t>
                                          </m:r>
                                        </m:e>
                                      </m:d>
                                    </m:sup>
                                  </m:sSubSup>
                                </m:e>
                              </m:d>
                            </m:e>
                            <m:e>
                              <m:r>
                                <a:rPr lang="es-ES" sz="1200" i="0">
                                  <a:latin typeface="Cambria Math" panose="02040503050406030204" pitchFamily="18" charset="0"/>
                                </a:rPr>
                                <m:t>&amp;…</m:t>
                              </m:r>
                            </m:e>
                            <m:e>
                              <m:r>
                                <a:rPr lang="es-ES" sz="1200" i="0">
                                  <a:latin typeface="Cambria Math" panose="02040503050406030204" pitchFamily="18" charset="0"/>
                                </a:rPr>
                                <m:t>&amp;</m:t>
                              </m:r>
                              <m:d>
                                <m:dPr>
                                  <m:begChr m:val="["/>
                                  <m:endChr m:val="]"/>
                                  <m:ctrlPr>
                                    <a:rPr lang="es-ES" sz="1200" i="1">
                                      <a:latin typeface="Cambria Math" panose="02040503050406030204" pitchFamily="18" charset="0"/>
                                    </a:rPr>
                                  </m:ctrlPr>
                                </m:dPr>
                                <m:e>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0">
                                          <a:latin typeface="Cambria Math" panose="02040503050406030204" pitchFamily="18" charset="0"/>
                                        </a:rPr>
                                        <m:t>1</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0">
                                          <a:latin typeface="Cambria Math" panose="02040503050406030204" pitchFamily="18" charset="0"/>
                                        </a:rPr>
                                        <m:t>1</m:t>
                                      </m:r>
                                    </m:sub>
                                    <m:sup>
                                      <m:d>
                                        <m:dPr>
                                          <m:ctrlPr>
                                            <a:rPr lang="es-ES" sz="1200" i="1">
                                              <a:solidFill>
                                                <a:srgbClr val="836967"/>
                                              </a:solidFill>
                                              <a:latin typeface="Cambria Math" panose="02040503050406030204" pitchFamily="18" charset="0"/>
                                            </a:rPr>
                                          </m:ctrlPr>
                                        </m:dPr>
                                        <m:e>
                                          <m:r>
                                            <a:rPr lang="es-ES" sz="1200" i="1">
                                              <a:latin typeface="Cambria Math" panose="02040503050406030204" pitchFamily="18" charset="0"/>
                                            </a:rPr>
                                            <m:t>𝑚</m:t>
                                          </m:r>
                                        </m:e>
                                      </m:d>
                                    </m:sup>
                                  </m:sSubSup>
                                  <m:r>
                                    <a:rPr lang="es-ES" sz="1200" i="0">
                                      <a:latin typeface="Cambria Math" panose="02040503050406030204" pitchFamily="18" charset="0"/>
                                    </a:rPr>
                                    <m:t>  </m:t>
                                  </m:r>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0">
                                          <a:latin typeface="Cambria Math" panose="02040503050406030204" pitchFamily="18" charset="0"/>
                                        </a:rPr>
                                        <m:t>2</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0">
                                          <a:latin typeface="Cambria Math" panose="02040503050406030204" pitchFamily="18" charset="0"/>
                                        </a:rPr>
                                        <m:t>2</m:t>
                                      </m:r>
                                    </m:sub>
                                    <m:sup>
                                      <m:d>
                                        <m:dPr>
                                          <m:ctrlPr>
                                            <a:rPr lang="es-ES" sz="1200" i="1">
                                              <a:solidFill>
                                                <a:srgbClr val="836967"/>
                                              </a:solidFill>
                                              <a:latin typeface="Cambria Math" panose="02040503050406030204" pitchFamily="18" charset="0"/>
                                            </a:rPr>
                                          </m:ctrlPr>
                                        </m:dPr>
                                        <m:e>
                                          <m:r>
                                            <a:rPr lang="es-ES" sz="1200" i="1">
                                              <a:latin typeface="Cambria Math" panose="02040503050406030204" pitchFamily="18" charset="0"/>
                                            </a:rPr>
                                            <m:t>𝑚</m:t>
                                          </m:r>
                                        </m:e>
                                      </m:d>
                                    </m:sup>
                                  </m:sSubSup>
                                  <m:r>
                                    <a:rPr lang="es-ES" sz="1200" i="0">
                                      <a:latin typeface="Cambria Math" panose="02040503050406030204" pitchFamily="18" charset="0"/>
                                    </a:rPr>
                                    <m:t> </m:t>
                                  </m:r>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0">
                                          <a:latin typeface="Cambria Math" panose="02040503050406030204" pitchFamily="18" charset="0"/>
                                        </a:rPr>
                                        <m:t>3</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0">
                                          <a:latin typeface="Cambria Math" panose="02040503050406030204" pitchFamily="18" charset="0"/>
                                        </a:rPr>
                                        <m:t>3</m:t>
                                      </m:r>
                                    </m:sub>
                                    <m:sup>
                                      <m:d>
                                        <m:dPr>
                                          <m:ctrlPr>
                                            <a:rPr lang="es-ES" sz="1200" i="1">
                                              <a:solidFill>
                                                <a:srgbClr val="836967"/>
                                              </a:solidFill>
                                              <a:latin typeface="Cambria Math" panose="02040503050406030204" pitchFamily="18" charset="0"/>
                                            </a:rPr>
                                          </m:ctrlPr>
                                        </m:dPr>
                                        <m:e>
                                          <m:r>
                                            <a:rPr lang="es-ES" sz="1200" i="1">
                                              <a:latin typeface="Cambria Math" panose="02040503050406030204" pitchFamily="18" charset="0"/>
                                            </a:rPr>
                                            <m:t>𝑚</m:t>
                                          </m:r>
                                        </m:e>
                                      </m:d>
                                    </m:sup>
                                  </m:sSubSup>
                                  <m:r>
                                    <a:rPr lang="es-ES" sz="1200" i="0">
                                      <a:latin typeface="Cambria Math" panose="02040503050406030204" pitchFamily="18" charset="0"/>
                                    </a:rPr>
                                    <m:t>…  </m:t>
                                  </m:r>
                                  <m:r>
                                    <a:rPr lang="es-ES" sz="1200" i="1">
                                      <a:latin typeface="Cambria Math" panose="02040503050406030204" pitchFamily="18" charset="0"/>
                                    </a:rPr>
                                    <m:t>𝑊𝑔</m:t>
                                  </m:r>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𝑛</m:t>
                                      </m:r>
                                    </m:e>
                                    <m:sub>
                                      <m:r>
                                        <a:rPr lang="es-ES" sz="1200" i="1">
                                          <a:latin typeface="Cambria Math" panose="02040503050406030204" pitchFamily="18" charset="0"/>
                                        </a:rPr>
                                        <m:t>𝑛</m:t>
                                      </m:r>
                                    </m:sub>
                                  </m:sSub>
                                  <m:r>
                                    <a:rPr lang="es-ES" sz="1200" i="0">
                                      <a:latin typeface="Cambria Math" panose="02040503050406030204" pitchFamily="18" charset="0"/>
                                    </a:rPr>
                                    <m:t>·</m:t>
                                  </m:r>
                                  <m:r>
                                    <a:rPr lang="es-ES" sz="1200" i="1">
                                      <a:latin typeface="Cambria Math" panose="02040503050406030204" pitchFamily="18" charset="0"/>
                                    </a:rPr>
                                    <m:t>𝐺</m:t>
                                  </m:r>
                                  <m:sSubSup>
                                    <m:sSubSupPr>
                                      <m:ctrlPr>
                                        <a:rPr lang="es-ES" sz="1200" i="1">
                                          <a:solidFill>
                                            <a:srgbClr val="836967"/>
                                          </a:solidFill>
                                          <a:latin typeface="Cambria Math" panose="02040503050406030204" pitchFamily="18" charset="0"/>
                                        </a:rPr>
                                      </m:ctrlPr>
                                    </m:sSubSupPr>
                                    <m:e>
                                      <m:r>
                                        <a:rPr lang="es-ES" sz="1200" i="1">
                                          <a:latin typeface="Cambria Math" panose="02040503050406030204" pitchFamily="18" charset="0"/>
                                        </a:rPr>
                                        <m:t>𝑛</m:t>
                                      </m:r>
                                    </m:e>
                                    <m:sub>
                                      <m:r>
                                        <a:rPr lang="es-ES" sz="1200" i="1">
                                          <a:latin typeface="Cambria Math" panose="02040503050406030204" pitchFamily="18" charset="0"/>
                                        </a:rPr>
                                        <m:t>𝑛</m:t>
                                      </m:r>
                                    </m:sub>
                                    <m:sup>
                                      <m:d>
                                        <m:dPr>
                                          <m:ctrlPr>
                                            <a:rPr lang="es-ES" sz="1200" i="1">
                                              <a:solidFill>
                                                <a:srgbClr val="836967"/>
                                              </a:solidFill>
                                              <a:latin typeface="Cambria Math" panose="02040503050406030204" pitchFamily="18" charset="0"/>
                                            </a:rPr>
                                          </m:ctrlPr>
                                        </m:dPr>
                                        <m:e>
                                          <m:r>
                                            <a:rPr lang="es-ES" sz="1200" i="1">
                                              <a:latin typeface="Cambria Math" panose="02040503050406030204" pitchFamily="18" charset="0"/>
                                            </a:rPr>
                                            <m:t>𝑚</m:t>
                                          </m:r>
                                        </m:e>
                                      </m:d>
                                    </m:sup>
                                  </m:sSubSup>
                                </m:e>
                              </m:d>
                            </m:e>
                          </m:eqArr>
                        </m:e>
                      </m:d>
                    </m:oMath>
                  </m:oMathPara>
                </a14:m>
                <a:endParaRPr lang="es-ES" dirty="0"/>
              </a:p>
            </p:txBody>
          </p:sp>
        </mc:Choice>
        <mc:Fallback xmlns="">
          <p:sp>
            <p:nvSpPr>
              <p:cNvPr id="23" name="CuadroTexto 22">
                <a:extLst>
                  <a:ext uri="{FF2B5EF4-FFF2-40B4-BE49-F238E27FC236}">
                    <a16:creationId xmlns:a16="http://schemas.microsoft.com/office/drawing/2014/main" id="{44E88130-5AD1-ADE6-8B79-04ACBA261495}"/>
                  </a:ext>
                </a:extLst>
              </p:cNvPr>
              <p:cNvSpPr txBox="1">
                <a:spLocks noRot="1" noChangeAspect="1" noMove="1" noResize="1" noEditPoints="1" noAdjustHandles="1" noChangeArrowheads="1" noChangeShapeType="1" noTextEdit="1"/>
              </p:cNvSpPr>
              <p:nvPr/>
            </p:nvSpPr>
            <p:spPr>
              <a:xfrm>
                <a:off x="5964580" y="5539553"/>
                <a:ext cx="6096000" cy="1068882"/>
              </a:xfrm>
              <a:prstGeom prst="rect">
                <a:avLst/>
              </a:prstGeom>
              <a:blipFill>
                <a:blip r:embed="rId7"/>
                <a:stretch>
                  <a:fillRect/>
                </a:stretch>
              </a:blipFill>
            </p:spPr>
            <p:txBody>
              <a:bodyPr/>
              <a:lstStyle/>
              <a:p>
                <a:r>
                  <a:rPr lang="en-US">
                    <a:noFill/>
                  </a:rPr>
                  <a:t> </a:t>
                </a:r>
              </a:p>
            </p:txBody>
          </p:sp>
        </mc:Fallback>
      </mc:AlternateContent>
      <p:pic>
        <p:nvPicPr>
          <p:cNvPr id="25" name="Imagen 24">
            <a:extLst>
              <a:ext uri="{FF2B5EF4-FFF2-40B4-BE49-F238E27FC236}">
                <a16:creationId xmlns:a16="http://schemas.microsoft.com/office/drawing/2014/main" id="{25438197-103B-FFC8-F732-0EB5A886D164}"/>
              </a:ext>
            </a:extLst>
          </p:cNvPr>
          <p:cNvPicPr>
            <a:picLocks noChangeAspect="1"/>
          </p:cNvPicPr>
          <p:nvPr/>
        </p:nvPicPr>
        <p:blipFill>
          <a:blip r:embed="rId8"/>
          <a:stretch>
            <a:fillRect/>
          </a:stretch>
        </p:blipFill>
        <p:spPr>
          <a:xfrm>
            <a:off x="7360958" y="1052146"/>
            <a:ext cx="4324176" cy="4304001"/>
          </a:xfrm>
          <a:prstGeom prst="rect">
            <a:avLst/>
          </a:prstGeom>
        </p:spPr>
      </p:pic>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BE6FD085-9B49-5FB4-9DBD-A4CDF5D2F820}"/>
                  </a:ext>
                </a:extLst>
              </p:cNvPr>
              <p:cNvSpPr txBox="1"/>
              <p:nvPr/>
            </p:nvSpPr>
            <p:spPr>
              <a:xfrm>
                <a:off x="4737372" y="2053465"/>
                <a:ext cx="2749548" cy="1173591"/>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150" i="1">
                          <a:latin typeface="Cambria Math" panose="02040503050406030204" pitchFamily="18" charset="0"/>
                          <a:ea typeface="Times New Roman" panose="02020603050405020304" pitchFamily="18" charset="0"/>
                          <a:cs typeface="Times New Roman" panose="02020603050405020304" pitchFamily="18" charset="0"/>
                        </a:rPr>
                        <m:t>𝑆𝐹</m:t>
                      </m:r>
                      <m:r>
                        <a:rPr lang="es-ES" sz="115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50" i="1">
                              <a:latin typeface="Cambria Math" panose="02040503050406030204" pitchFamily="18" charset="0"/>
                              <a:ea typeface="Times New Roman" panose="02020603050405020304" pitchFamily="18" charset="0"/>
                              <a:cs typeface="Times New Roman" panose="02020603050405020304" pitchFamily="18" charset="0"/>
                            </a:rPr>
                          </m:ctrlPr>
                        </m:sSupPr>
                        <m:e>
                          <m:r>
                            <a:rPr lang="it-IT" sz="1150" i="1">
                              <a:latin typeface="Cambria Math" panose="02040503050406030204" pitchFamily="18" charset="0"/>
                              <a:ea typeface="Times New Roman" panose="02020603050405020304" pitchFamily="18" charset="0"/>
                              <a:cs typeface="Times New Roman" panose="02020603050405020304" pitchFamily="18" charset="0"/>
                            </a:rPr>
                            <m:t>ℝ</m:t>
                          </m:r>
                        </m:e>
                        <m:sup>
                          <m:r>
                            <a:rPr lang="es-ES" sz="1150" i="1">
                              <a:latin typeface="Cambria Math" panose="02040503050406030204" pitchFamily="18" charset="0"/>
                              <a:ea typeface="Times New Roman" panose="02020603050405020304" pitchFamily="18" charset="0"/>
                              <a:cs typeface="Times New Roman" panose="02020603050405020304" pitchFamily="18" charset="0"/>
                            </a:rPr>
                            <m:t>𝑏𝑎𝑡𝑐h</m:t>
                          </m:r>
                          <m:r>
                            <a:rPr lang="es-ES" sz="1150" i="1">
                              <a:latin typeface="Cambria Math" panose="02040503050406030204" pitchFamily="18" charset="0"/>
                              <a:ea typeface="Times New Roman" panose="02020603050405020304" pitchFamily="18" charset="0"/>
                              <a:cs typeface="Times New Roman" panose="02020603050405020304" pitchFamily="18" charset="0"/>
                            </a:rPr>
                            <m:t> </m:t>
                          </m:r>
                          <m:r>
                            <a:rPr lang="es-ES" sz="1150" i="1">
                              <a:latin typeface="Cambria Math" panose="02040503050406030204" pitchFamily="18" charset="0"/>
                              <a:ea typeface="Times New Roman" panose="02020603050405020304" pitchFamily="18" charset="0"/>
                              <a:cs typeface="Times New Roman" panose="02020603050405020304" pitchFamily="18" charset="0"/>
                            </a:rPr>
                            <m:t>𝑠𝑖𝑧𝑒</m:t>
                          </m:r>
                          <m:r>
                            <a:rPr lang="es-ES" sz="1150" i="1">
                              <a:latin typeface="Cambria Math" panose="02040503050406030204" pitchFamily="18" charset="0"/>
                              <a:ea typeface="Times New Roman" panose="02020603050405020304" pitchFamily="18" charset="0"/>
                              <a:cs typeface="Times New Roman" panose="02020603050405020304" pitchFamily="18" charset="0"/>
                            </a:rPr>
                            <m:t> </m:t>
                          </m:r>
                          <m:r>
                            <a:rPr lang="es-ES" sz="1150" i="1">
                              <a:latin typeface="Cambria Math" panose="02040503050406030204" pitchFamily="18" charset="0"/>
                              <a:ea typeface="Times New Roman" panose="02020603050405020304" pitchFamily="18" charset="0"/>
                              <a:cs typeface="Times New Roman" panose="02020603050405020304" pitchFamily="18" charset="0"/>
                            </a:rPr>
                            <m:t>𝑥</m:t>
                          </m:r>
                          <m:r>
                            <a:rPr lang="es-ES" sz="1150" i="1">
                              <a:latin typeface="Cambria Math" panose="02040503050406030204" pitchFamily="18" charset="0"/>
                              <a:ea typeface="Times New Roman" panose="02020603050405020304" pitchFamily="18" charset="0"/>
                              <a:cs typeface="Times New Roman" panose="02020603050405020304" pitchFamily="18" charset="0"/>
                            </a:rPr>
                            <m:t> 1279 (</m:t>
                          </m:r>
                          <m:r>
                            <a:rPr lang="es-ES" sz="1150" i="1">
                              <a:latin typeface="Cambria Math" panose="02040503050406030204" pitchFamily="18" charset="0"/>
                              <a:ea typeface="Times New Roman" panose="02020603050405020304" pitchFamily="18" charset="0"/>
                              <a:cs typeface="Times New Roman" panose="02020603050405020304" pitchFamily="18" charset="0"/>
                            </a:rPr>
                            <m:t>𝑛</m:t>
                          </m:r>
                          <m:r>
                            <a:rPr lang="es-ES" sz="1150" i="1">
                              <a:latin typeface="Cambria Math" panose="02040503050406030204" pitchFamily="18" charset="0"/>
                              <a:ea typeface="Times New Roman" panose="02020603050405020304" pitchFamily="18" charset="0"/>
                              <a:cs typeface="Times New Roman" panose="02020603050405020304" pitchFamily="18" charset="0"/>
                            </a:rPr>
                            <m:t>º </m:t>
                          </m:r>
                          <m:r>
                            <a:rPr lang="es-ES" sz="1150" i="1">
                              <a:latin typeface="Cambria Math" panose="02040503050406030204" pitchFamily="18" charset="0"/>
                              <a:ea typeface="Times New Roman" panose="02020603050405020304" pitchFamily="18" charset="0"/>
                              <a:cs typeface="Times New Roman" panose="02020603050405020304" pitchFamily="18" charset="0"/>
                            </a:rPr>
                            <m:t>𝑓𝑒𝑎𝑡𝑢𝑟𝑒𝑠</m:t>
                          </m:r>
                          <m:r>
                            <a:rPr lang="es-ES" sz="1150" i="1">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it-IT" sz="1150" i="1"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150" i="1">
                          <a:latin typeface="Cambria Math" panose="02040503050406030204" pitchFamily="18" charset="0"/>
                          <a:ea typeface="Times New Roman" panose="02020603050405020304" pitchFamily="18" charset="0"/>
                          <a:cs typeface="Times New Roman" panose="02020603050405020304" pitchFamily="18" charset="0"/>
                        </a:rPr>
                        <m:t>𝐺𝑛</m:t>
                      </m:r>
                      <m:r>
                        <a:rPr lang="es-ES" sz="115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50" i="1">
                              <a:latin typeface="Cambria Math" panose="02040503050406030204" pitchFamily="18" charset="0"/>
                              <a:ea typeface="Times New Roman" panose="02020603050405020304" pitchFamily="18" charset="0"/>
                              <a:cs typeface="Times New Roman" panose="02020603050405020304" pitchFamily="18" charset="0"/>
                            </a:rPr>
                          </m:ctrlPr>
                        </m:sSupPr>
                        <m:e>
                          <m:r>
                            <a:rPr lang="it-IT" sz="1150" i="1">
                              <a:latin typeface="Cambria Math" panose="02040503050406030204" pitchFamily="18" charset="0"/>
                              <a:ea typeface="Times New Roman" panose="02020603050405020304" pitchFamily="18" charset="0"/>
                              <a:cs typeface="Times New Roman" panose="02020603050405020304" pitchFamily="18" charset="0"/>
                            </a:rPr>
                            <m:t>ℝ</m:t>
                          </m:r>
                        </m:e>
                        <m:sup>
                          <m:r>
                            <a:rPr lang="es-ES" sz="1150" i="1">
                              <a:latin typeface="Cambria Math" panose="02040503050406030204" pitchFamily="18" charset="0"/>
                              <a:ea typeface="Times New Roman" panose="02020603050405020304" pitchFamily="18" charset="0"/>
                              <a:cs typeface="Times New Roman" panose="02020603050405020304" pitchFamily="18" charset="0"/>
                            </a:rPr>
                            <m:t>𝑏𝑎𝑡𝑐h</m:t>
                          </m:r>
                          <m:r>
                            <a:rPr lang="es-ES" sz="1150" i="1">
                              <a:latin typeface="Cambria Math" panose="02040503050406030204" pitchFamily="18" charset="0"/>
                              <a:ea typeface="Times New Roman" panose="02020603050405020304" pitchFamily="18" charset="0"/>
                              <a:cs typeface="Times New Roman" panose="02020603050405020304" pitchFamily="18" charset="0"/>
                            </a:rPr>
                            <m:t> </m:t>
                          </m:r>
                          <m:r>
                            <a:rPr lang="es-ES" sz="1150" i="1">
                              <a:latin typeface="Cambria Math" panose="02040503050406030204" pitchFamily="18" charset="0"/>
                              <a:ea typeface="Times New Roman" panose="02020603050405020304" pitchFamily="18" charset="0"/>
                              <a:cs typeface="Times New Roman" panose="02020603050405020304" pitchFamily="18" charset="0"/>
                            </a:rPr>
                            <m:t>𝑠𝑖𝑧𝑒</m:t>
                          </m:r>
                          <m:r>
                            <a:rPr lang="es-ES" sz="1150" i="1">
                              <a:latin typeface="Cambria Math" panose="02040503050406030204" pitchFamily="18" charset="0"/>
                              <a:ea typeface="Times New Roman" panose="02020603050405020304" pitchFamily="18" charset="0"/>
                              <a:cs typeface="Times New Roman" panose="02020603050405020304" pitchFamily="18" charset="0"/>
                            </a:rPr>
                            <m:t> </m:t>
                          </m:r>
                          <m:r>
                            <a:rPr lang="es-ES" sz="1150" i="1">
                              <a:latin typeface="Cambria Math" panose="02040503050406030204" pitchFamily="18" charset="0"/>
                              <a:ea typeface="Times New Roman" panose="02020603050405020304" pitchFamily="18" charset="0"/>
                              <a:cs typeface="Times New Roman" panose="02020603050405020304" pitchFamily="18" charset="0"/>
                            </a:rPr>
                            <m:t>𝑥</m:t>
                          </m:r>
                          <m:r>
                            <a:rPr lang="es-ES" sz="1150" i="1">
                              <a:latin typeface="Cambria Math" panose="02040503050406030204" pitchFamily="18" charset="0"/>
                              <a:ea typeface="Times New Roman" panose="02020603050405020304" pitchFamily="18" charset="0"/>
                              <a:cs typeface="Times New Roman" panose="02020603050405020304" pitchFamily="18" charset="0"/>
                            </a:rPr>
                            <m:t> 10095 (</m:t>
                          </m:r>
                          <m:r>
                            <a:rPr lang="es-ES" sz="1150" i="1">
                              <a:latin typeface="Cambria Math" panose="02040503050406030204" pitchFamily="18" charset="0"/>
                              <a:ea typeface="Times New Roman" panose="02020603050405020304" pitchFamily="18" charset="0"/>
                              <a:cs typeface="Times New Roman" panose="02020603050405020304" pitchFamily="18" charset="0"/>
                            </a:rPr>
                            <m:t>𝑛</m:t>
                          </m:r>
                          <m:r>
                            <a:rPr lang="es-ES" sz="1150" i="1">
                              <a:latin typeface="Cambria Math" panose="02040503050406030204" pitchFamily="18" charset="0"/>
                              <a:ea typeface="Times New Roman" panose="02020603050405020304" pitchFamily="18" charset="0"/>
                              <a:cs typeface="Times New Roman" panose="02020603050405020304" pitchFamily="18" charset="0"/>
                            </a:rPr>
                            <m:t>º </m:t>
                          </m:r>
                          <m:r>
                            <a:rPr lang="es-ES" sz="1150" i="1">
                              <a:latin typeface="Cambria Math" panose="02040503050406030204" pitchFamily="18" charset="0"/>
                              <a:ea typeface="Times New Roman" panose="02020603050405020304" pitchFamily="18" charset="0"/>
                              <a:cs typeface="Times New Roman" panose="02020603050405020304" pitchFamily="18" charset="0"/>
                            </a:rPr>
                            <m:t>𝑡𝑟𝑎𝑛𝑠𝑐𝑟𝑖𝑝𝑡𝑠</m:t>
                          </m:r>
                          <m:r>
                            <a:rPr lang="es-ES" sz="1150" i="1">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it-IT" sz="1150" i="1"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it-IT" sz="1150" i="1">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50" i="1">
                              <a:latin typeface="Cambria Math" panose="02040503050406030204" pitchFamily="18" charset="0"/>
                              <a:ea typeface="Times New Roman" panose="02020603050405020304" pitchFamily="18" charset="0"/>
                              <a:cs typeface="Times New Roman" panose="02020603050405020304" pitchFamily="18" charset="0"/>
                            </a:rPr>
                            <m:t>𝑊</m:t>
                          </m:r>
                        </m:e>
                        <m:sub>
                          <m:r>
                            <a:rPr lang="es-ES" sz="1150" i="1">
                              <a:latin typeface="Cambria Math" panose="02040503050406030204" pitchFamily="18" charset="0"/>
                              <a:ea typeface="Times New Roman" panose="02020603050405020304" pitchFamily="18" charset="0"/>
                              <a:cs typeface="Times New Roman" panose="02020603050405020304" pitchFamily="18" charset="0"/>
                            </a:rPr>
                            <m:t>𝑘𝑟𝑛</m:t>
                          </m:r>
                        </m:sub>
                      </m:sSub>
                      <m:r>
                        <a:rPr lang="es-ES" sz="115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50" i="1">
                              <a:latin typeface="Cambria Math" panose="02040503050406030204" pitchFamily="18" charset="0"/>
                              <a:ea typeface="Times New Roman" panose="02020603050405020304" pitchFamily="18" charset="0"/>
                              <a:cs typeface="Times New Roman" panose="02020603050405020304" pitchFamily="18" charset="0"/>
                            </a:rPr>
                          </m:ctrlPr>
                        </m:sSupPr>
                        <m:e>
                          <m:r>
                            <a:rPr lang="it-IT" sz="1150" i="1">
                              <a:latin typeface="Cambria Math" panose="02040503050406030204" pitchFamily="18" charset="0"/>
                              <a:ea typeface="Times New Roman" panose="02020603050405020304" pitchFamily="18" charset="0"/>
                              <a:cs typeface="Times New Roman" panose="02020603050405020304" pitchFamily="18" charset="0"/>
                            </a:rPr>
                            <m:t>ℝ</m:t>
                          </m:r>
                        </m:e>
                        <m:sup>
                          <m:r>
                            <a:rPr lang="es-ES" sz="1150" i="1">
                              <a:latin typeface="Cambria Math" panose="02040503050406030204" pitchFamily="18" charset="0"/>
                              <a:ea typeface="Times New Roman" panose="02020603050405020304" pitchFamily="18" charset="0"/>
                              <a:cs typeface="Times New Roman" panose="02020603050405020304" pitchFamily="18" charset="0"/>
                            </a:rPr>
                            <m:t>𝑏𝑎𝑡𝑐h</m:t>
                          </m:r>
                          <m:r>
                            <a:rPr lang="es-ES" sz="1150" i="1">
                              <a:latin typeface="Cambria Math" panose="02040503050406030204" pitchFamily="18" charset="0"/>
                              <a:ea typeface="Times New Roman" panose="02020603050405020304" pitchFamily="18" charset="0"/>
                              <a:cs typeface="Times New Roman" panose="02020603050405020304" pitchFamily="18" charset="0"/>
                            </a:rPr>
                            <m:t> </m:t>
                          </m:r>
                          <m:r>
                            <a:rPr lang="es-ES" sz="1150" i="1">
                              <a:latin typeface="Cambria Math" panose="02040503050406030204" pitchFamily="18" charset="0"/>
                              <a:ea typeface="Times New Roman" panose="02020603050405020304" pitchFamily="18" charset="0"/>
                              <a:cs typeface="Times New Roman" panose="02020603050405020304" pitchFamily="18" charset="0"/>
                            </a:rPr>
                            <m:t>𝑠𝑖𝑧𝑒</m:t>
                          </m:r>
                          <m:r>
                            <a:rPr lang="es-ES" sz="1150" i="1">
                              <a:latin typeface="Cambria Math" panose="02040503050406030204" pitchFamily="18" charset="0"/>
                              <a:ea typeface="Times New Roman" panose="02020603050405020304" pitchFamily="18" charset="0"/>
                              <a:cs typeface="Times New Roman" panose="02020603050405020304" pitchFamily="18" charset="0"/>
                            </a:rPr>
                            <m:t> </m:t>
                          </m:r>
                          <m:r>
                            <a:rPr lang="es-ES" sz="1150" i="1">
                              <a:latin typeface="Cambria Math" panose="02040503050406030204" pitchFamily="18" charset="0"/>
                              <a:ea typeface="Times New Roman" panose="02020603050405020304" pitchFamily="18" charset="0"/>
                              <a:cs typeface="Times New Roman" panose="02020603050405020304" pitchFamily="18" charset="0"/>
                            </a:rPr>
                            <m:t>𝑥</m:t>
                          </m:r>
                          <m:r>
                            <a:rPr lang="es-ES" sz="1150" i="1">
                              <a:latin typeface="Cambria Math" panose="02040503050406030204" pitchFamily="18" charset="0"/>
                              <a:ea typeface="Times New Roman" panose="02020603050405020304" pitchFamily="18" charset="0"/>
                              <a:cs typeface="Times New Roman" panose="02020603050405020304" pitchFamily="18" charset="0"/>
                            </a:rPr>
                            <m:t> 10095</m:t>
                          </m:r>
                        </m:sup>
                      </m:sSup>
                    </m:oMath>
                  </m:oMathPara>
                </a14:m>
                <a:endParaRPr lang="it-IT" sz="1150" i="1" dirty="0">
                  <a:latin typeface="Cambria Math" panose="02040503050406030204" pitchFamily="18"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ES" sz="1150" i="1">
                          <a:latin typeface="Cambria Math" panose="02040503050406030204" pitchFamily="18" charset="0"/>
                        </a:rPr>
                        <m:t>𝑦</m:t>
                      </m:r>
                      <m:r>
                        <a:rPr lang="es-ES" sz="1150" i="1">
                          <a:latin typeface="Cambria Math" panose="02040503050406030204" pitchFamily="18" charset="0"/>
                        </a:rPr>
                        <m:t>∈</m:t>
                      </m:r>
                      <m:sSup>
                        <m:sSupPr>
                          <m:ctrlPr>
                            <a:rPr lang="it-IT" sz="1150" i="1">
                              <a:latin typeface="Cambria Math" panose="02040503050406030204" pitchFamily="18" charset="0"/>
                            </a:rPr>
                          </m:ctrlPr>
                        </m:sSupPr>
                        <m:e>
                          <m:r>
                            <a:rPr lang="it-IT" sz="1150" i="1">
                              <a:latin typeface="Cambria Math" panose="02040503050406030204" pitchFamily="18" charset="0"/>
                            </a:rPr>
                            <m:t>ℝ</m:t>
                          </m:r>
                        </m:e>
                        <m:sup>
                          <m:r>
                            <a:rPr lang="es-ES" sz="1150" i="1">
                              <a:latin typeface="Cambria Math" panose="02040503050406030204" pitchFamily="18" charset="0"/>
                            </a:rPr>
                            <m:t>𝑏𝑎𝑡𝑐h</m:t>
                          </m:r>
                          <m:r>
                            <a:rPr lang="es-ES" sz="1150" i="1">
                              <a:latin typeface="Cambria Math" panose="02040503050406030204" pitchFamily="18" charset="0"/>
                            </a:rPr>
                            <m:t> </m:t>
                          </m:r>
                          <m:r>
                            <a:rPr lang="es-ES" sz="1150" i="1">
                              <a:latin typeface="Cambria Math" panose="02040503050406030204" pitchFamily="18" charset="0"/>
                            </a:rPr>
                            <m:t>𝑠𝑖𝑧𝑒</m:t>
                          </m:r>
                          <m:r>
                            <a:rPr lang="es-ES" sz="1150" i="1">
                              <a:latin typeface="Cambria Math" panose="02040503050406030204" pitchFamily="18" charset="0"/>
                            </a:rPr>
                            <m:t> </m:t>
                          </m:r>
                          <m:r>
                            <a:rPr lang="es-ES" sz="1150" i="1">
                              <a:latin typeface="Cambria Math" panose="02040503050406030204" pitchFamily="18" charset="0"/>
                            </a:rPr>
                            <m:t>𝑥</m:t>
                          </m:r>
                          <m:r>
                            <a:rPr lang="es-ES" sz="1150" i="1">
                              <a:latin typeface="Cambria Math" panose="02040503050406030204" pitchFamily="18" charset="0"/>
                            </a:rPr>
                            <m:t> 10095</m:t>
                          </m:r>
                        </m:sup>
                      </m:sSup>
                    </m:oMath>
                  </m:oMathPara>
                </a14:m>
                <a:endParaRPr lang="it-IT" sz="1150" dirty="0"/>
              </a:p>
            </p:txBody>
          </p:sp>
        </mc:Choice>
        <mc:Fallback xmlns="">
          <p:sp>
            <p:nvSpPr>
              <p:cNvPr id="26" name="CuadroTexto 25">
                <a:extLst>
                  <a:ext uri="{FF2B5EF4-FFF2-40B4-BE49-F238E27FC236}">
                    <a16:creationId xmlns:a16="http://schemas.microsoft.com/office/drawing/2014/main" id="{BE6FD085-9B49-5FB4-9DBD-A4CDF5D2F820}"/>
                  </a:ext>
                </a:extLst>
              </p:cNvPr>
              <p:cNvSpPr txBox="1">
                <a:spLocks noRot="1" noChangeAspect="1" noMove="1" noResize="1" noEditPoints="1" noAdjustHandles="1" noChangeArrowheads="1" noChangeShapeType="1" noTextEdit="1"/>
              </p:cNvSpPr>
              <p:nvPr/>
            </p:nvSpPr>
            <p:spPr>
              <a:xfrm>
                <a:off x="4737372" y="2053465"/>
                <a:ext cx="2749548" cy="117359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3989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8377024" cy="105485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Franklin Gothic Heavy" panose="020B0903020102020204" pitchFamily="34" charset="0"/>
              </a:rPr>
              <a:t>Development of DeepSF2hidden with gene expression</a:t>
            </a:r>
            <a:br>
              <a:rPr lang="en-US" sz="2800" dirty="0"/>
            </a:br>
            <a:endParaRPr lang="en-US" sz="2800" i="1" dirty="0"/>
          </a:p>
        </p:txBody>
      </p:sp>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8" y="1106115"/>
            <a:ext cx="5962048"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b="1" i="1" dirty="0">
                <a:solidFill>
                  <a:schemeClr val="accent4"/>
                </a:solidFill>
              </a:rPr>
              <a:t>3) ADDING GENE EXPRESSION TO THE MODEL AND STUDY JUST CANCER RELATED GENES</a:t>
            </a:r>
          </a:p>
        </p:txBody>
      </p:sp>
      <p:pic>
        <p:nvPicPr>
          <p:cNvPr id="7" name="Imagen 6">
            <a:extLst>
              <a:ext uri="{FF2B5EF4-FFF2-40B4-BE49-F238E27FC236}">
                <a16:creationId xmlns:a16="http://schemas.microsoft.com/office/drawing/2014/main" id="{E079AF98-5FF5-5D8A-B90E-95939AB0B520}"/>
              </a:ext>
            </a:extLst>
          </p:cNvPr>
          <p:cNvPicPr>
            <a:picLocks noChangeAspect="1"/>
          </p:cNvPicPr>
          <p:nvPr/>
        </p:nvPicPr>
        <p:blipFill>
          <a:blip r:embed="rId3"/>
          <a:stretch>
            <a:fillRect/>
          </a:stretch>
        </p:blipFill>
        <p:spPr>
          <a:xfrm>
            <a:off x="6362701" y="1386730"/>
            <a:ext cx="5003800" cy="5104965"/>
          </a:xfrm>
          <a:prstGeom prst="rect">
            <a:avLst/>
          </a:prstGeom>
        </p:spPr>
      </p:pic>
      <p:sp>
        <p:nvSpPr>
          <p:cNvPr id="2" name="CuadroTexto 1">
            <a:extLst>
              <a:ext uri="{FF2B5EF4-FFF2-40B4-BE49-F238E27FC236}">
                <a16:creationId xmlns:a16="http://schemas.microsoft.com/office/drawing/2014/main" id="{36DB81E5-CDFE-016C-AD69-895B93E34BA4}"/>
              </a:ext>
            </a:extLst>
          </p:cNvPr>
          <p:cNvSpPr txBox="1"/>
          <p:nvPr/>
        </p:nvSpPr>
        <p:spPr>
          <a:xfrm>
            <a:off x="812800" y="1968021"/>
            <a:ext cx="5003800" cy="3970318"/>
          </a:xfrm>
          <a:prstGeom prst="rect">
            <a:avLst/>
          </a:prstGeom>
          <a:noFill/>
        </p:spPr>
        <p:txBody>
          <a:bodyPr wrap="square" rtlCol="0">
            <a:spAutoFit/>
          </a:bodyPr>
          <a:lstStyle/>
          <a:p>
            <a:r>
              <a:rPr lang="es-ES" u="sng" dirty="0" err="1"/>
              <a:t>Batch-normalization</a:t>
            </a:r>
            <a:endParaRPr lang="es-ES" u="sng" dirty="0"/>
          </a:p>
          <a:p>
            <a:endParaRPr lang="es-ES" u="sng" dirty="0"/>
          </a:p>
          <a:p>
            <a:pPr marL="285750" indent="-285750" algn="just">
              <a:buFont typeface="Arial" panose="020B0604020202020204" pitchFamily="34" charset="0"/>
              <a:buChar char="•"/>
            </a:pPr>
            <a:r>
              <a:rPr lang="es-ES" dirty="0" err="1"/>
              <a:t>Two</a:t>
            </a:r>
            <a:r>
              <a:rPr lang="es-ES" dirty="0"/>
              <a:t> </a:t>
            </a:r>
            <a:r>
              <a:rPr lang="es-ES" dirty="0" err="1"/>
              <a:t>batch-normalization</a:t>
            </a:r>
            <a:r>
              <a:rPr lang="es-ES" dirty="0"/>
              <a:t> </a:t>
            </a:r>
            <a:r>
              <a:rPr lang="es-ES" dirty="0" err="1"/>
              <a:t>layers</a:t>
            </a:r>
            <a:r>
              <a:rPr lang="es-ES" dirty="0"/>
              <a:t> </a:t>
            </a:r>
            <a:r>
              <a:rPr lang="es-ES" dirty="0" err="1"/>
              <a:t>were</a:t>
            </a:r>
            <a:r>
              <a:rPr lang="es-ES" dirty="0"/>
              <a:t> </a:t>
            </a:r>
            <a:r>
              <a:rPr lang="es-ES" dirty="0" err="1"/>
              <a:t>introduced</a:t>
            </a:r>
            <a:r>
              <a:rPr lang="es-ES" dirty="0"/>
              <a:t> after L1 and L2.</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Reduces </a:t>
            </a:r>
            <a:r>
              <a:rPr lang="es-ES" dirty="0" err="1"/>
              <a:t>the</a:t>
            </a:r>
            <a:r>
              <a:rPr lang="es-ES" dirty="0"/>
              <a:t> </a:t>
            </a:r>
            <a:r>
              <a:rPr lang="es-ES" dirty="0" err="1"/>
              <a:t>shifting</a:t>
            </a:r>
            <a:r>
              <a:rPr lang="es-ES" dirty="0"/>
              <a:t> </a:t>
            </a:r>
            <a:r>
              <a:rPr lang="es-ES" dirty="0" err="1"/>
              <a:t>of</a:t>
            </a:r>
            <a:r>
              <a:rPr lang="es-ES" dirty="0"/>
              <a:t> </a:t>
            </a:r>
            <a:r>
              <a:rPr lang="es-ES" dirty="0" err="1"/>
              <a:t>hidden</a:t>
            </a:r>
            <a:r>
              <a:rPr lang="es-ES" dirty="0"/>
              <a:t> </a:t>
            </a:r>
            <a:r>
              <a:rPr lang="es-ES" dirty="0" err="1"/>
              <a:t>layers</a:t>
            </a:r>
            <a:r>
              <a:rPr lang="es-ES" dirty="0"/>
              <a:t> </a:t>
            </a:r>
            <a:r>
              <a:rPr lang="es-ES" dirty="0" err="1"/>
              <a:t>values</a:t>
            </a:r>
            <a:r>
              <a:rPr lang="es-ES" dirty="0"/>
              <a:t>.</a:t>
            </a:r>
          </a:p>
          <a:p>
            <a:pPr marL="285750" indent="-285750" algn="just">
              <a:buFont typeface="Arial" panose="020B0604020202020204" pitchFamily="34" charset="0"/>
              <a:buChar char="•"/>
            </a:pPr>
            <a:r>
              <a:rPr lang="es-ES" dirty="0" err="1"/>
              <a:t>It</a:t>
            </a:r>
            <a:r>
              <a:rPr lang="es-ES" dirty="0"/>
              <a:t> </a:t>
            </a:r>
            <a:r>
              <a:rPr lang="es-ES" dirty="0" err="1"/>
              <a:t>allows</a:t>
            </a:r>
            <a:r>
              <a:rPr lang="es-ES" dirty="0"/>
              <a:t> to </a:t>
            </a:r>
            <a:r>
              <a:rPr lang="es-ES" dirty="0" err="1"/>
              <a:t>increase</a:t>
            </a:r>
            <a:r>
              <a:rPr lang="es-ES" dirty="0"/>
              <a:t> </a:t>
            </a:r>
            <a:r>
              <a:rPr lang="es-ES" dirty="0" err="1"/>
              <a:t>the</a:t>
            </a:r>
            <a:r>
              <a:rPr lang="es-ES" dirty="0"/>
              <a:t> </a:t>
            </a:r>
            <a:r>
              <a:rPr lang="es-ES" dirty="0" err="1"/>
              <a:t>learning</a:t>
            </a:r>
            <a:r>
              <a:rPr lang="es-ES" dirty="0"/>
              <a:t> rate.</a:t>
            </a:r>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1CBA8132-8A52-DE3B-AFDE-F8C314BE7DC4}"/>
                  </a:ext>
                </a:extLst>
              </p:cNvPr>
              <p:cNvSpPr txBox="1"/>
              <p:nvPr/>
            </p:nvSpPr>
            <p:spPr>
              <a:xfrm>
                <a:off x="1057613" y="3108906"/>
                <a:ext cx="4836993" cy="1837875"/>
              </a:xfrm>
              <a:prstGeom prst="rect">
                <a:avLst/>
              </a:prstGeom>
              <a:noFill/>
            </p:spPr>
            <p:txBody>
              <a:bodyPr wrap="square">
                <a:spAutoFit/>
              </a:bodyPr>
              <a:lstStyle/>
              <a:p>
                <a:pPr algn="just">
                  <a:spcAft>
                    <a:spcPts val="800"/>
                  </a:spcAft>
                </a:pPr>
                <a14:m>
                  <m:oMathPara xmlns:m="http://schemas.openxmlformats.org/officeDocument/2006/math">
                    <m:oMathParaPr>
                      <m:jc m:val="centerGroup"/>
                    </m:oMathParaPr>
                    <m:oMath xmlns:m="http://schemas.openxmlformats.org/officeDocument/2006/math">
                      <m:r>
                        <a:rPr lang="es-ES" sz="1200" i="1" smtClean="0">
                          <a:effectLst/>
                          <a:latin typeface="Cambria Math" panose="02040503050406030204" pitchFamily="18" charset="0"/>
                          <a:ea typeface="Calibri" panose="020F0502020204030204" pitchFamily="34" charset="0"/>
                          <a:cs typeface="Times New Roman" panose="02020603050405020304" pitchFamily="18" charset="0"/>
                        </a:rPr>
                        <m:t>𝐸</m:t>
                      </m:r>
                      <m:r>
                        <a:rPr lang="es-ES" sz="1200">
                          <a:effectLst/>
                          <a:latin typeface="Cambria Math" panose="02040503050406030204" pitchFamily="18" charset="0"/>
                          <a:ea typeface="Calibri" panose="020F0502020204030204" pitchFamily="34" charset="0"/>
                          <a:cs typeface="Times New Roman" panose="02020603050405020304" pitchFamily="18" charset="0"/>
                        </a:rPr>
                        <m:t>[</m:t>
                      </m:r>
                      <m:r>
                        <a:rPr lang="es-ES" sz="1200" i="1">
                          <a:effectLst/>
                          <a:latin typeface="Cambria Math" panose="02040503050406030204" pitchFamily="18" charset="0"/>
                          <a:ea typeface="Calibri" panose="020F0502020204030204" pitchFamily="34" charset="0"/>
                          <a:cs typeface="Times New Roman" panose="02020603050405020304" pitchFamily="18" charset="0"/>
                        </a:rPr>
                        <m:t>𝑥</m:t>
                      </m:r>
                      <m:r>
                        <a:rPr lang="es-E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s-ES" sz="1200">
                              <a:effectLst/>
                              <a:latin typeface="Cambria Math" panose="02040503050406030204" pitchFamily="18" charset="0"/>
                              <a:ea typeface="Calibri" panose="020F0502020204030204" pitchFamily="34" charset="0"/>
                              <a:cs typeface="Times New Roman" panose="02020603050405020304" pitchFamily="18" charset="0"/>
                            </a:rPr>
                            <m:t>1</m:t>
                          </m:r>
                        </m:num>
                        <m:den>
                          <m:r>
                            <a:rPr lang="es-ES" sz="1200" i="1">
                              <a:effectLst/>
                              <a:latin typeface="Cambria Math" panose="02040503050406030204" pitchFamily="18" charset="0"/>
                              <a:ea typeface="Calibri" panose="020F0502020204030204" pitchFamily="34" charset="0"/>
                              <a:cs typeface="Times New Roman" panose="02020603050405020304" pitchFamily="18" charset="0"/>
                            </a:rPr>
                            <m:t>𝑛</m:t>
                          </m:r>
                        </m:den>
                      </m:f>
                      <m:nary>
                        <m:naryPr>
                          <m:chr m:val="∑"/>
                          <m:limLoc m:val="undOv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s-ES" sz="1200" i="1">
                              <a:effectLst/>
                              <a:latin typeface="Cambria Math" panose="02040503050406030204" pitchFamily="18" charset="0"/>
                              <a:ea typeface="Calibri" panose="020F0502020204030204" pitchFamily="34" charset="0"/>
                              <a:cs typeface="Times New Roman" panose="02020603050405020304" pitchFamily="18" charset="0"/>
                            </a:rPr>
                            <m:t>𝑖</m:t>
                          </m:r>
                          <m:r>
                            <a:rPr lang="es-ES" sz="1200">
                              <a:effectLst/>
                              <a:latin typeface="Cambria Math" panose="02040503050406030204" pitchFamily="18" charset="0"/>
                              <a:ea typeface="Calibri" panose="020F0502020204030204" pitchFamily="34" charset="0"/>
                              <a:cs typeface="Times New Roman" panose="02020603050405020304" pitchFamily="18" charset="0"/>
                            </a:rPr>
                            <m:t>=1</m:t>
                          </m:r>
                        </m:sub>
                        <m:sup>
                          <m:r>
                            <a:rPr lang="es-ES" sz="1200" i="1">
                              <a:effectLst/>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2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s-ES" sz="1200" i="1">
                                  <a:effectLst/>
                                  <a:latin typeface="Cambria Math" panose="02040503050406030204" pitchFamily="18" charset="0"/>
                                  <a:ea typeface="Calibri" panose="020F0502020204030204" pitchFamily="34" charset="0"/>
                                  <a:cs typeface="Times New Roman" panose="02020603050405020304" pitchFamily="18" charset="0"/>
                                </a:rPr>
                                <m:t>𝑖</m:t>
                              </m:r>
                            </m:sub>
                          </m:sSub>
                        </m:e>
                      </m:nary>
                      <m:r>
                        <a:rPr lang="es-ES" sz="1200">
                          <a:effectLst/>
                          <a:latin typeface="Cambria Math" panose="02040503050406030204" pitchFamily="18" charset="0"/>
                          <a:ea typeface="Calibri" panose="020F0502020204030204" pitchFamily="34" charset="0"/>
                          <a:cs typeface="Times New Roman" panose="02020603050405020304" pitchFamily="18" charset="0"/>
                        </a:rPr>
                        <m:t>(</m:t>
                      </m:r>
                      <m:r>
                        <a:rPr lang="es-ES" sz="1200" i="1">
                          <a:effectLst/>
                          <a:latin typeface="Cambria Math" panose="02040503050406030204" pitchFamily="18" charset="0"/>
                          <a:ea typeface="Calibri" panose="020F0502020204030204" pitchFamily="34" charset="0"/>
                          <a:cs typeface="Times New Roman" panose="02020603050405020304" pitchFamily="18" charset="0"/>
                        </a:rPr>
                        <m:t>𝑏𝑎𝑡𝑐h</m:t>
                      </m:r>
                      <m:r>
                        <a:rPr lang="es-ES" sz="1200">
                          <a:effectLst/>
                          <a:latin typeface="Cambria Math" panose="02040503050406030204" pitchFamily="18" charset="0"/>
                          <a:ea typeface="Calibri" panose="020F0502020204030204" pitchFamily="34" charset="0"/>
                          <a:cs typeface="Times New Roman" panose="02020603050405020304" pitchFamily="18" charset="0"/>
                        </a:rPr>
                        <m:t> </m:t>
                      </m:r>
                      <m:r>
                        <a:rPr lang="es-ES" sz="1200" i="1">
                          <a:effectLst/>
                          <a:latin typeface="Cambria Math" panose="02040503050406030204" pitchFamily="18" charset="0"/>
                          <a:ea typeface="Calibri" panose="020F0502020204030204" pitchFamily="34" charset="0"/>
                          <a:cs typeface="Times New Roman" panose="02020603050405020304" pitchFamily="18" charset="0"/>
                        </a:rPr>
                        <m:t>𝑚𝑒𝑎𝑛</m:t>
                      </m:r>
                      <m:r>
                        <a:rPr lang="es-ES" sz="12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it-IT" sz="12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800"/>
                  </a:spcAft>
                </a:pPr>
                <a14:m>
                  <m:oMathPara xmlns:m="http://schemas.openxmlformats.org/officeDocument/2006/math">
                    <m:oMathParaPr>
                      <m:jc m:val="centerGroup"/>
                    </m:oMathParaPr>
                    <m:oMath xmlns:m="http://schemas.openxmlformats.org/officeDocument/2006/math">
                      <m:r>
                        <a:rPr lang="es-ES" sz="1200" i="1">
                          <a:effectLst/>
                          <a:latin typeface="Cambria Math" panose="02040503050406030204" pitchFamily="18" charset="0"/>
                          <a:ea typeface="Calibri" panose="020F0502020204030204" pitchFamily="34" charset="0"/>
                          <a:cs typeface="Times New Roman" panose="02020603050405020304" pitchFamily="18" charset="0"/>
                        </a:rPr>
                        <m:t>𝑉𝑎𝑟</m:t>
                      </m:r>
                      <m:d>
                        <m:dPr>
                          <m:begChr m:val="["/>
                          <m:endChr m:val="]"/>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s-ES" sz="1200" i="1">
                              <a:effectLst/>
                              <a:latin typeface="Cambria Math" panose="02040503050406030204" pitchFamily="18" charset="0"/>
                              <a:ea typeface="Calibri" panose="020F0502020204030204" pitchFamily="34" charset="0"/>
                              <a:cs typeface="Times New Roman" panose="02020603050405020304" pitchFamily="18" charset="0"/>
                            </a:rPr>
                            <m:t>𝑥</m:t>
                          </m:r>
                        </m:e>
                      </m:d>
                      <m:r>
                        <a:rPr lang="es-E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s-ES" sz="1200">
                              <a:effectLst/>
                              <a:latin typeface="Cambria Math" panose="02040503050406030204" pitchFamily="18" charset="0"/>
                              <a:ea typeface="Calibri" panose="020F0502020204030204" pitchFamily="34" charset="0"/>
                              <a:cs typeface="Times New Roman" panose="02020603050405020304" pitchFamily="18" charset="0"/>
                            </a:rPr>
                            <m:t>1</m:t>
                          </m:r>
                        </m:num>
                        <m:den>
                          <m:r>
                            <a:rPr lang="es-ES" sz="1200" i="1">
                              <a:effectLst/>
                              <a:latin typeface="Cambria Math" panose="02040503050406030204" pitchFamily="18" charset="0"/>
                              <a:ea typeface="Calibri" panose="020F0502020204030204" pitchFamily="34" charset="0"/>
                              <a:cs typeface="Times New Roman" panose="02020603050405020304" pitchFamily="18" charset="0"/>
                            </a:rPr>
                            <m:t>𝑛</m:t>
                          </m:r>
                        </m:den>
                      </m:f>
                      <m:nary>
                        <m:naryPr>
                          <m:chr m:val="∑"/>
                          <m:limLoc m:val="undOv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s-ES" sz="1200" i="1">
                              <a:effectLst/>
                              <a:latin typeface="Cambria Math" panose="02040503050406030204" pitchFamily="18" charset="0"/>
                              <a:ea typeface="Calibri" panose="020F0502020204030204" pitchFamily="34" charset="0"/>
                              <a:cs typeface="Times New Roman" panose="02020603050405020304" pitchFamily="18" charset="0"/>
                            </a:rPr>
                            <m:t>𝑖</m:t>
                          </m:r>
                          <m:r>
                            <a:rPr lang="es-ES" sz="1200">
                              <a:effectLst/>
                              <a:latin typeface="Cambria Math" panose="02040503050406030204" pitchFamily="18" charset="0"/>
                              <a:ea typeface="Calibri" panose="020F0502020204030204" pitchFamily="34" charset="0"/>
                              <a:cs typeface="Times New Roman" panose="02020603050405020304" pitchFamily="18" charset="0"/>
                            </a:rPr>
                            <m:t>=1</m:t>
                          </m:r>
                        </m:sub>
                        <m:sup>
                          <m:r>
                            <a:rPr lang="es-ES" sz="1200" i="1">
                              <a:effectLst/>
                              <a:latin typeface="Cambria Math" panose="02040503050406030204" pitchFamily="18" charset="0"/>
                              <a:ea typeface="Calibri" panose="020F0502020204030204" pitchFamily="34" charset="0"/>
                              <a:cs typeface="Times New Roman" panose="02020603050405020304" pitchFamily="18" charset="0"/>
                            </a:rPr>
                            <m:t>𝑛</m:t>
                          </m:r>
                        </m:sup>
                        <m:e>
                          <m:sSup>
                            <m:sSup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200">
                                      <a:effectLst/>
                                      <a:latin typeface="Cambria Math" panose="02040503050406030204" pitchFamily="18" charset="0"/>
                                      <a:ea typeface="Calibri" panose="020F0502020204030204" pitchFamily="34" charset="0"/>
                                      <a:cs typeface="Times New Roman" panose="02020603050405020304" pitchFamily="18" charset="0"/>
                                    </a:rPr>
                                    <m:t>(</m:t>
                                  </m:r>
                                  <m:r>
                                    <a:rPr lang="es-ES" sz="12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s-ES" sz="12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ES"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200" i="1">
                                      <a:effectLst/>
                                      <a:latin typeface="Cambria Math" panose="02040503050406030204" pitchFamily="18" charset="0"/>
                                      <a:ea typeface="Calibri" panose="020F0502020204030204" pitchFamily="34" charset="0"/>
                                      <a:cs typeface="Times New Roman" panose="02020603050405020304" pitchFamily="18" charset="0"/>
                                    </a:rPr>
                                    <m:t>𝜇</m:t>
                                  </m:r>
                                </m:e>
                                <m:sub>
                                  <m:r>
                                    <a:rPr lang="es-ES" sz="1200" i="1">
                                      <a:effectLst/>
                                      <a:latin typeface="Cambria Math" panose="02040503050406030204" pitchFamily="18" charset="0"/>
                                      <a:ea typeface="Calibri" panose="020F0502020204030204" pitchFamily="34" charset="0"/>
                                      <a:cs typeface="Times New Roman" panose="02020603050405020304" pitchFamily="18" charset="0"/>
                                    </a:rPr>
                                    <m:t>ℬ</m:t>
                                  </m:r>
                                </m:sub>
                              </m:sSub>
                              <m:r>
                                <a:rPr lang="es-ES" sz="1200">
                                  <a:effectLst/>
                                  <a:latin typeface="Cambria Math" panose="02040503050406030204" pitchFamily="18" charset="0"/>
                                  <a:ea typeface="Calibri" panose="020F0502020204030204" pitchFamily="34" charset="0"/>
                                  <a:cs typeface="Times New Roman" panose="02020603050405020304" pitchFamily="18" charset="0"/>
                                </a:rPr>
                                <m:t>)</m:t>
                              </m:r>
                            </m:e>
                            <m:sup>
                              <m:r>
                                <a:rPr lang="es-ES" sz="1200">
                                  <a:effectLst/>
                                  <a:latin typeface="Cambria Math" panose="02040503050406030204" pitchFamily="18" charset="0"/>
                                  <a:ea typeface="Calibri" panose="020F0502020204030204" pitchFamily="34" charset="0"/>
                                  <a:cs typeface="Times New Roman" panose="02020603050405020304" pitchFamily="18" charset="0"/>
                                </a:rPr>
                                <m:t>2</m:t>
                              </m:r>
                            </m:sup>
                          </m:sSup>
                        </m:e>
                      </m:nary>
                      <m:r>
                        <a:rPr lang="es-ES" sz="1200">
                          <a:effectLst/>
                          <a:latin typeface="Cambria Math" panose="02040503050406030204" pitchFamily="18" charset="0"/>
                          <a:ea typeface="Calibri" panose="020F0502020204030204" pitchFamily="34" charset="0"/>
                          <a:cs typeface="Times New Roman" panose="02020603050405020304" pitchFamily="18" charset="0"/>
                        </a:rPr>
                        <m:t> (</m:t>
                      </m:r>
                      <m:r>
                        <a:rPr lang="es-ES" sz="1200" i="1">
                          <a:effectLst/>
                          <a:latin typeface="Cambria Math" panose="02040503050406030204" pitchFamily="18" charset="0"/>
                          <a:ea typeface="Calibri" panose="020F0502020204030204" pitchFamily="34" charset="0"/>
                          <a:cs typeface="Times New Roman" panose="02020603050405020304" pitchFamily="18" charset="0"/>
                        </a:rPr>
                        <m:t>𝑏𝑎𝑡𝑐h</m:t>
                      </m:r>
                      <m:r>
                        <a:rPr lang="es-ES" sz="1200">
                          <a:effectLst/>
                          <a:latin typeface="Cambria Math" panose="02040503050406030204" pitchFamily="18" charset="0"/>
                          <a:ea typeface="Calibri" panose="020F0502020204030204" pitchFamily="34" charset="0"/>
                          <a:cs typeface="Times New Roman" panose="02020603050405020304" pitchFamily="18" charset="0"/>
                        </a:rPr>
                        <m:t> </m:t>
                      </m:r>
                      <m:r>
                        <a:rPr lang="es-ES" sz="1200" i="1">
                          <a:effectLst/>
                          <a:latin typeface="Cambria Math" panose="02040503050406030204" pitchFamily="18" charset="0"/>
                          <a:ea typeface="Calibri" panose="020F0502020204030204" pitchFamily="34" charset="0"/>
                          <a:cs typeface="Times New Roman" panose="02020603050405020304" pitchFamily="18" charset="0"/>
                        </a:rPr>
                        <m:t>𝑣𝑎𝑟𝑖𝑎𝑛𝑐𝑒</m:t>
                      </m:r>
                      <m:r>
                        <a:rPr lang="es-ES" sz="12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it-IT" sz="12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800"/>
                  </a:spcAft>
                </a:pPr>
                <a14:m>
                  <m:oMathPara xmlns:m="http://schemas.openxmlformats.org/officeDocument/2006/math">
                    <m:oMathParaPr>
                      <m:jc m:val="centerGroup"/>
                    </m:oMathParaPr>
                    <m:oMath xmlns:m="http://schemas.openxmlformats.org/officeDocument/2006/math">
                      <m:acc>
                        <m:accPr>
                          <m:chr m:val="̂"/>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accPr>
                        <m:e>
                          <m:r>
                            <a:rPr lang="es-ES" sz="12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s-E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s-ES" sz="1200" i="1">
                              <a:effectLst/>
                              <a:latin typeface="Cambria Math" panose="02040503050406030204" pitchFamily="18" charset="0"/>
                              <a:ea typeface="Calibri" panose="020F0502020204030204" pitchFamily="34" charset="0"/>
                              <a:cs typeface="Times New Roman" panose="02020603050405020304" pitchFamily="18" charset="0"/>
                            </a:rPr>
                            <m:t>𝑥</m:t>
                          </m:r>
                          <m:r>
                            <a:rPr lang="es-ES" sz="1200" i="1">
                              <a:effectLst/>
                              <a:latin typeface="Cambria Math" panose="02040503050406030204" pitchFamily="18" charset="0"/>
                              <a:ea typeface="Calibri" panose="020F0502020204030204" pitchFamily="34" charset="0"/>
                              <a:cs typeface="Times New Roman" panose="02020603050405020304" pitchFamily="18" charset="0"/>
                            </a:rPr>
                            <m:t>−</m:t>
                          </m:r>
                          <m:r>
                            <a:rPr lang="es-ES" sz="1200" i="1">
                              <a:effectLst/>
                              <a:latin typeface="Cambria Math" panose="02040503050406030204" pitchFamily="18" charset="0"/>
                              <a:ea typeface="Calibri" panose="020F0502020204030204" pitchFamily="34" charset="0"/>
                              <a:cs typeface="Times New Roman" panose="02020603050405020304" pitchFamily="18" charset="0"/>
                            </a:rPr>
                            <m:t>𝐸</m:t>
                          </m:r>
                          <m:r>
                            <a:rPr lang="es-ES" sz="1200">
                              <a:effectLst/>
                              <a:latin typeface="Cambria Math" panose="02040503050406030204" pitchFamily="18" charset="0"/>
                              <a:ea typeface="Calibri" panose="020F0502020204030204" pitchFamily="34" charset="0"/>
                              <a:cs typeface="Times New Roman" panose="02020603050405020304" pitchFamily="18" charset="0"/>
                            </a:rPr>
                            <m:t>[</m:t>
                          </m:r>
                          <m:r>
                            <a:rPr lang="es-ES" sz="1200" i="1">
                              <a:effectLst/>
                              <a:latin typeface="Cambria Math" panose="02040503050406030204" pitchFamily="18" charset="0"/>
                              <a:ea typeface="Calibri" panose="020F0502020204030204" pitchFamily="34" charset="0"/>
                              <a:cs typeface="Times New Roman" panose="02020603050405020304" pitchFamily="18" charset="0"/>
                            </a:rPr>
                            <m:t>𝑥</m:t>
                          </m:r>
                          <m:r>
                            <a:rPr lang="es-ES" sz="1200">
                              <a:effectLst/>
                              <a:latin typeface="Cambria Math" panose="02040503050406030204" pitchFamily="18" charset="0"/>
                              <a:ea typeface="Calibri" panose="020F0502020204030204" pitchFamily="34" charset="0"/>
                              <a:cs typeface="Times New Roman" panose="02020603050405020304" pitchFamily="18" charset="0"/>
                            </a:rPr>
                            <m:t>]</m:t>
                          </m:r>
                        </m:num>
                        <m:den>
                          <m:rad>
                            <m:radPr>
                              <m:degHide m:val="on"/>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radPr>
                            <m:deg/>
                            <m:e>
                              <m:r>
                                <a:rPr lang="es-ES" sz="1200" i="1">
                                  <a:effectLst/>
                                  <a:latin typeface="Cambria Math" panose="02040503050406030204" pitchFamily="18" charset="0"/>
                                  <a:ea typeface="Calibri" panose="020F0502020204030204" pitchFamily="34" charset="0"/>
                                  <a:cs typeface="Times New Roman" panose="02020603050405020304" pitchFamily="18" charset="0"/>
                                </a:rPr>
                                <m:t>𝑉𝑎𝑟</m:t>
                              </m:r>
                              <m:d>
                                <m:dPr>
                                  <m:begChr m:val="["/>
                                  <m:endChr m:val="]"/>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s-ES" sz="1200" i="1">
                                      <a:effectLst/>
                                      <a:latin typeface="Cambria Math" panose="02040503050406030204" pitchFamily="18" charset="0"/>
                                      <a:ea typeface="Calibri" panose="020F0502020204030204" pitchFamily="34" charset="0"/>
                                      <a:cs typeface="Times New Roman" panose="02020603050405020304" pitchFamily="18" charset="0"/>
                                    </a:rPr>
                                    <m:t>𝑥</m:t>
                                  </m:r>
                                </m:e>
                              </m:d>
                              <m:r>
                                <a:rPr lang="es-ES" sz="1200">
                                  <a:effectLst/>
                                  <a:latin typeface="Cambria Math" panose="02040503050406030204" pitchFamily="18" charset="0"/>
                                  <a:ea typeface="Calibri" panose="020F0502020204030204" pitchFamily="34" charset="0"/>
                                  <a:cs typeface="Times New Roman" panose="02020603050405020304" pitchFamily="18" charset="0"/>
                                </a:rPr>
                                <m:t>+</m:t>
                              </m:r>
                              <m:r>
                                <a:rPr lang="es-ES" sz="1200" i="1">
                                  <a:effectLst/>
                                  <a:latin typeface="Cambria Math" panose="02040503050406030204" pitchFamily="18" charset="0"/>
                                  <a:ea typeface="Calibri" panose="020F0502020204030204" pitchFamily="34" charset="0"/>
                                  <a:cs typeface="Times New Roman" panose="02020603050405020304" pitchFamily="18" charset="0"/>
                                </a:rPr>
                                <m:t>𝜖</m:t>
                              </m:r>
                            </m:e>
                          </m:rad>
                        </m:den>
                      </m:f>
                      <m:r>
                        <a:rPr lang="es-ES" sz="1200" i="1">
                          <a:effectLst/>
                          <a:latin typeface="Cambria Math" panose="02040503050406030204" pitchFamily="18" charset="0"/>
                          <a:ea typeface="Calibri" panose="020F0502020204030204" pitchFamily="34" charset="0"/>
                          <a:cs typeface="Times New Roman" panose="02020603050405020304" pitchFamily="18" charset="0"/>
                        </a:rPr>
                        <m:t> (</m:t>
                      </m:r>
                      <m:r>
                        <a:rPr lang="es-ES" sz="1200" i="1">
                          <a:effectLst/>
                          <a:latin typeface="Cambria Math" panose="02040503050406030204" pitchFamily="18" charset="0"/>
                          <a:ea typeface="Calibri" panose="020F0502020204030204" pitchFamily="34" charset="0"/>
                          <a:cs typeface="Times New Roman" panose="02020603050405020304" pitchFamily="18" charset="0"/>
                        </a:rPr>
                        <m:t>𝑏𝑎𝑡𝑐h</m:t>
                      </m:r>
                      <m:r>
                        <a:rPr lang="es-ES" sz="1200" i="1">
                          <a:effectLst/>
                          <a:latin typeface="Cambria Math" panose="02040503050406030204" pitchFamily="18" charset="0"/>
                          <a:ea typeface="Calibri" panose="020F0502020204030204" pitchFamily="34" charset="0"/>
                          <a:cs typeface="Times New Roman" panose="02020603050405020304" pitchFamily="18" charset="0"/>
                        </a:rPr>
                        <m:t> </m:t>
                      </m:r>
                      <m:r>
                        <a:rPr lang="es-ES" sz="1200" i="1">
                          <a:effectLst/>
                          <a:latin typeface="Cambria Math" panose="02040503050406030204" pitchFamily="18" charset="0"/>
                          <a:ea typeface="Calibri" panose="020F0502020204030204" pitchFamily="34" charset="0"/>
                          <a:cs typeface="Times New Roman" panose="02020603050405020304" pitchFamily="18" charset="0"/>
                        </a:rPr>
                        <m:t>𝑛𝑜𝑟𝑚𝑎𝑙𝑖𝑧𝑎𝑡𝑖𝑜𝑛</m:t>
                      </m:r>
                      <m:r>
                        <a:rPr lang="es-ES" sz="12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it-IT" sz="1200" dirty="0">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16" name="CuadroTexto 15">
                <a:extLst>
                  <a:ext uri="{FF2B5EF4-FFF2-40B4-BE49-F238E27FC236}">
                    <a16:creationId xmlns:a16="http://schemas.microsoft.com/office/drawing/2014/main" id="{1CBA8132-8A52-DE3B-AFDE-F8C314BE7DC4}"/>
                  </a:ext>
                </a:extLst>
              </p:cNvPr>
              <p:cNvSpPr txBox="1">
                <a:spLocks noRot="1" noChangeAspect="1" noMove="1" noResize="1" noEditPoints="1" noAdjustHandles="1" noChangeArrowheads="1" noChangeShapeType="1" noTextEdit="1"/>
              </p:cNvSpPr>
              <p:nvPr/>
            </p:nvSpPr>
            <p:spPr>
              <a:xfrm>
                <a:off x="1057613" y="3108906"/>
                <a:ext cx="4836993" cy="1837875"/>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 name="Cuadro de texto 5">
                <a:extLst>
                  <a:ext uri="{FF2B5EF4-FFF2-40B4-BE49-F238E27FC236}">
                    <a16:creationId xmlns:a16="http://schemas.microsoft.com/office/drawing/2014/main" id="{159C9A25-87F7-0999-9586-E8138EC75086}"/>
                  </a:ext>
                </a:extLst>
              </p:cNvPr>
              <p:cNvSpPr txBox="1"/>
              <p:nvPr/>
            </p:nvSpPr>
            <p:spPr>
              <a:xfrm>
                <a:off x="9088492" y="171367"/>
                <a:ext cx="2882900" cy="1075055"/>
              </a:xfrm>
              <a:prstGeom prst="rect">
                <a:avLst/>
              </a:prstGeom>
              <a:solidFill>
                <a:schemeClr val="lt1"/>
              </a:solidFill>
              <a:ln w="6350">
                <a:solidFill>
                  <a:schemeClr val="accent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100" i="1" smtClean="0">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𝑟𝑒𝑙𝑢</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𝑆𝐹</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e>
                              </m:d>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𝑟𝑒𝑙𝑢</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it-IT" sz="110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10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acc>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e>
                              </m:d>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𝑟𝑒𝑙𝑢</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it-IT" sz="110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1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e>
                      </m:acc>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3</m:t>
                                  </m:r>
                                </m:e>
                              </m:d>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𝑘𝑟𝑛</m:t>
                          </m:r>
                        </m:sub>
                      </m:s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𝐺𝑛</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7" name="Cuadro de texto 5">
                <a:extLst>
                  <a:ext uri="{FF2B5EF4-FFF2-40B4-BE49-F238E27FC236}">
                    <a16:creationId xmlns:a16="http://schemas.microsoft.com/office/drawing/2014/main" id="{159C9A25-87F7-0999-9586-E8138EC75086}"/>
                  </a:ext>
                </a:extLst>
              </p:cNvPr>
              <p:cNvSpPr txBox="1">
                <a:spLocks noRot="1" noChangeAspect="1" noMove="1" noResize="1" noEditPoints="1" noAdjustHandles="1" noChangeArrowheads="1" noChangeShapeType="1" noTextEdit="1"/>
              </p:cNvSpPr>
              <p:nvPr/>
            </p:nvSpPr>
            <p:spPr>
              <a:xfrm>
                <a:off x="9088492" y="171367"/>
                <a:ext cx="2882900" cy="1075055"/>
              </a:xfrm>
              <a:prstGeom prst="rect">
                <a:avLst/>
              </a:prstGeom>
              <a:blipFill>
                <a:blip r:embed="rId5"/>
                <a:stretch>
                  <a:fillRect/>
                </a:stretch>
              </a:blipFill>
              <a:ln w="63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629052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10122940"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latin typeface="Franklin Gothic Heavy" panose="020B0903020102020204" pitchFamily="34" charset="0"/>
              </a:rPr>
              <a:t>Development of DeepSF2hidden with gene expression</a:t>
            </a:r>
            <a:br>
              <a:rPr lang="en-US" sz="2800" dirty="0"/>
            </a:br>
            <a:endParaRPr lang="en-US" sz="2800" i="1" dirty="0"/>
          </a:p>
        </p:txBody>
      </p:sp>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8" y="1106115"/>
            <a:ext cx="7289532"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b="1" i="1" dirty="0">
                <a:solidFill>
                  <a:schemeClr val="accent4"/>
                </a:solidFill>
              </a:rPr>
              <a:t>4) BEST OPTIMIZER SELECTION USING A PYTORCH MODEL</a:t>
            </a:r>
          </a:p>
        </p:txBody>
      </p:sp>
      <p:sp>
        <p:nvSpPr>
          <p:cNvPr id="2" name="CuadroTexto 1">
            <a:extLst>
              <a:ext uri="{FF2B5EF4-FFF2-40B4-BE49-F238E27FC236}">
                <a16:creationId xmlns:a16="http://schemas.microsoft.com/office/drawing/2014/main" id="{36DB81E5-CDFE-016C-AD69-895B93E34BA4}"/>
              </a:ext>
            </a:extLst>
          </p:cNvPr>
          <p:cNvSpPr txBox="1"/>
          <p:nvPr/>
        </p:nvSpPr>
        <p:spPr>
          <a:xfrm>
            <a:off x="939801" y="1582605"/>
            <a:ext cx="4705626" cy="2585323"/>
          </a:xfrm>
          <a:prstGeom prst="rect">
            <a:avLst/>
          </a:prstGeom>
          <a:noFill/>
        </p:spPr>
        <p:txBody>
          <a:bodyPr wrap="square" rtlCol="0">
            <a:spAutoFit/>
          </a:bodyPr>
          <a:lstStyle/>
          <a:p>
            <a:pPr algn="just"/>
            <a:endParaRPr lang="es-ES" u="sng" dirty="0"/>
          </a:p>
          <a:p>
            <a:pPr marL="342900" indent="-342900" algn="just">
              <a:buFont typeface="Arial" panose="020B0604020202020204" pitchFamily="34" charset="0"/>
              <a:buChar char="•"/>
            </a:pPr>
            <a:r>
              <a:rPr lang="en-US" dirty="0"/>
              <a:t>The model performance was compared by: </a:t>
            </a:r>
          </a:p>
          <a:p>
            <a:pPr algn="just"/>
            <a:r>
              <a:rPr lang="en-US" dirty="0"/>
              <a:t>      - MSE loss in the validation set.</a:t>
            </a:r>
          </a:p>
          <a:p>
            <a:pPr algn="just"/>
            <a:r>
              <a:rPr lang="en-US" dirty="0"/>
              <a:t>      - Spearman’s correlation between predicted and theoretical values.</a:t>
            </a:r>
            <a:endParaRPr lang="es-ES" dirty="0"/>
          </a:p>
          <a:p>
            <a:pPr algn="just"/>
            <a:endParaRPr lang="es-ES" dirty="0"/>
          </a:p>
          <a:p>
            <a:pPr marL="285750" indent="-285750" algn="just">
              <a:buFont typeface="Arial" panose="020B0604020202020204" pitchFamily="34" charset="0"/>
              <a:buChar char="•"/>
            </a:pPr>
            <a:r>
              <a:rPr lang="es-ES" dirty="0" err="1"/>
              <a:t>The</a:t>
            </a:r>
            <a:r>
              <a:rPr lang="es-ES" dirty="0"/>
              <a:t> training </a:t>
            </a:r>
            <a:r>
              <a:rPr lang="es-ES" dirty="0" err="1"/>
              <a:t>configuration</a:t>
            </a:r>
            <a:r>
              <a:rPr lang="es-ES" dirty="0"/>
              <a:t> </a:t>
            </a:r>
            <a:r>
              <a:rPr lang="es-ES" dirty="0" err="1"/>
              <a:t>was</a:t>
            </a:r>
            <a:r>
              <a:rPr lang="es-ES" dirty="0"/>
              <a:t> </a:t>
            </a:r>
            <a:r>
              <a:rPr lang="es-ES" dirty="0" err="1"/>
              <a:t>the</a:t>
            </a:r>
            <a:r>
              <a:rPr lang="es-ES" dirty="0"/>
              <a:t> </a:t>
            </a:r>
            <a:r>
              <a:rPr lang="es-ES" dirty="0" err="1"/>
              <a:t>following</a:t>
            </a:r>
            <a:r>
              <a:rPr lang="es-ES" dirty="0"/>
              <a:t> </a:t>
            </a:r>
            <a:r>
              <a:rPr lang="es-ES" dirty="0" err="1"/>
              <a:t>one</a:t>
            </a:r>
            <a:r>
              <a:rPr lang="es-ES" dirty="0"/>
              <a:t>:</a:t>
            </a:r>
          </a:p>
          <a:p>
            <a:pPr marL="742950" lvl="1" indent="-285750" algn="just">
              <a:buFont typeface="Courier New" panose="02070309020205020404" pitchFamily="49" charset="0"/>
              <a:buChar char="o"/>
            </a:pPr>
            <a:endParaRPr lang="es-ES" dirty="0"/>
          </a:p>
        </p:txBody>
      </p:sp>
      <p:graphicFrame>
        <p:nvGraphicFramePr>
          <p:cNvPr id="5" name="Tabla 4">
            <a:extLst>
              <a:ext uri="{FF2B5EF4-FFF2-40B4-BE49-F238E27FC236}">
                <a16:creationId xmlns:a16="http://schemas.microsoft.com/office/drawing/2014/main" id="{69530120-915F-DFCE-33B9-79DEDE8053F6}"/>
              </a:ext>
            </a:extLst>
          </p:cNvPr>
          <p:cNvGraphicFramePr>
            <a:graphicFrameLocks noGrp="1"/>
          </p:cNvGraphicFramePr>
          <p:nvPr>
            <p:extLst>
              <p:ext uri="{D42A27DB-BD31-4B8C-83A1-F6EECF244321}">
                <p14:modId xmlns:p14="http://schemas.microsoft.com/office/powerpoint/2010/main" val="3844304620"/>
              </p:ext>
            </p:extLst>
          </p:nvPr>
        </p:nvGraphicFramePr>
        <p:xfrm>
          <a:off x="3129539" y="4015261"/>
          <a:ext cx="6189346" cy="1736624"/>
        </p:xfrm>
        <a:graphic>
          <a:graphicData uri="http://schemas.openxmlformats.org/drawingml/2006/table">
            <a:tbl>
              <a:tblPr firstRow="1" firstCol="1" bandRow="1"/>
              <a:tblGrid>
                <a:gridCol w="3094673">
                  <a:extLst>
                    <a:ext uri="{9D8B030D-6E8A-4147-A177-3AD203B41FA5}">
                      <a16:colId xmlns:a16="http://schemas.microsoft.com/office/drawing/2014/main" val="3945957204"/>
                    </a:ext>
                  </a:extLst>
                </a:gridCol>
                <a:gridCol w="3094673">
                  <a:extLst>
                    <a:ext uri="{9D8B030D-6E8A-4147-A177-3AD203B41FA5}">
                      <a16:colId xmlns:a16="http://schemas.microsoft.com/office/drawing/2014/main" val="3499303865"/>
                    </a:ext>
                  </a:extLst>
                </a:gridCol>
              </a:tblGrid>
              <a:tr h="217078">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Settings</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Value</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2792167046"/>
                  </a:ext>
                </a:extLst>
              </a:tr>
              <a:tr h="217078">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Nº of epochs</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3000</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2317110637"/>
                  </a:ext>
                </a:extLst>
              </a:tr>
              <a:tr h="217078">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Learning Rate</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0.001</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85688706"/>
                  </a:ext>
                </a:extLst>
              </a:tr>
              <a:tr h="217078">
                <a:tc>
                  <a:txBody>
                    <a:bodyPr/>
                    <a:lstStyle/>
                    <a:p>
                      <a:pPr algn="just" fontAlgn="base">
                        <a:lnSpc>
                          <a:spcPct val="107000"/>
                        </a:lnSpc>
                        <a:spcAft>
                          <a:spcPts val="800"/>
                        </a:spcAft>
                      </a:pPr>
                      <a:r>
                        <a:rPr lang="es-ES" sz="1000" b="1"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Cancer</a:t>
                      </a:r>
                      <a:r>
                        <a:rPr lang="es-ES" sz="1000" b="1"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000" b="1"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Type</a:t>
                      </a:r>
                      <a:endParaRPr lang="it-IT"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LUAD</a:t>
                      </a:r>
                      <a:endParaRPr lang="it-IT"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1392851048"/>
                  </a:ext>
                </a:extLst>
              </a:tr>
              <a:tr h="217078">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Test Size</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a:t>
                      </a:r>
                      <a:endParaRPr lang="it-IT"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03954334"/>
                  </a:ext>
                </a:extLst>
              </a:tr>
              <a:tr h="217078">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Number of Genes</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898 (Cancer related genes)</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1594639089"/>
                  </a:ext>
                </a:extLst>
              </a:tr>
              <a:tr h="217078">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Batch size </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32</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73170644"/>
                  </a:ext>
                </a:extLst>
              </a:tr>
              <a:tr h="217078">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Loss function</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MSE</a:t>
                      </a:r>
                      <a:endParaRPr lang="it-IT"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2605436802"/>
                  </a:ext>
                </a:extLst>
              </a:tr>
            </a:tbl>
          </a:graphicData>
        </a:graphic>
      </p:graphicFrame>
      <p:sp>
        <p:nvSpPr>
          <p:cNvPr id="6" name="CuadroTexto 5">
            <a:extLst>
              <a:ext uri="{FF2B5EF4-FFF2-40B4-BE49-F238E27FC236}">
                <a16:creationId xmlns:a16="http://schemas.microsoft.com/office/drawing/2014/main" id="{057AC836-6463-694E-D291-A01B046DCAED}"/>
              </a:ext>
            </a:extLst>
          </p:cNvPr>
          <p:cNvSpPr txBox="1"/>
          <p:nvPr/>
        </p:nvSpPr>
        <p:spPr>
          <a:xfrm>
            <a:off x="4274160" y="5874941"/>
            <a:ext cx="3643679" cy="284693"/>
          </a:xfrm>
          <a:prstGeom prst="rect">
            <a:avLst/>
          </a:prstGeom>
          <a:noFill/>
        </p:spPr>
        <p:txBody>
          <a:bodyPr wrap="square" rtlCol="0">
            <a:spAutoFit/>
          </a:bodyPr>
          <a:lstStyle/>
          <a:p>
            <a:pPr algn="ctr"/>
            <a:r>
              <a:rPr lang="es-ES" sz="1250" dirty="0">
                <a:solidFill>
                  <a:schemeClr val="accent1">
                    <a:lumMod val="75000"/>
                  </a:schemeClr>
                </a:solidFill>
              </a:rPr>
              <a:t>Training </a:t>
            </a:r>
            <a:r>
              <a:rPr lang="es-ES" sz="1250" dirty="0" err="1">
                <a:solidFill>
                  <a:schemeClr val="accent1">
                    <a:lumMod val="75000"/>
                  </a:schemeClr>
                </a:solidFill>
              </a:rPr>
              <a:t>configuration</a:t>
            </a:r>
            <a:endParaRPr lang="es-ES" sz="1250" dirty="0">
              <a:solidFill>
                <a:schemeClr val="accent1">
                  <a:lumMod val="75000"/>
                </a:schemeClr>
              </a:solidFill>
            </a:endParaRPr>
          </a:p>
        </p:txBody>
      </p:sp>
      <p:pic>
        <p:nvPicPr>
          <p:cNvPr id="7" name="Imagen 6">
            <a:extLst>
              <a:ext uri="{FF2B5EF4-FFF2-40B4-BE49-F238E27FC236}">
                <a16:creationId xmlns:a16="http://schemas.microsoft.com/office/drawing/2014/main" id="{5DCA559D-7C45-E69B-756D-80D4A75A31BA}"/>
              </a:ext>
            </a:extLst>
          </p:cNvPr>
          <p:cNvPicPr>
            <a:picLocks noChangeAspect="1"/>
          </p:cNvPicPr>
          <p:nvPr/>
        </p:nvPicPr>
        <p:blipFill>
          <a:blip r:embed="rId3"/>
          <a:stretch>
            <a:fillRect/>
          </a:stretch>
        </p:blipFill>
        <p:spPr>
          <a:xfrm>
            <a:off x="6224212" y="1839260"/>
            <a:ext cx="5422185" cy="2006957"/>
          </a:xfrm>
          <a:prstGeom prst="rect">
            <a:avLst/>
          </a:prstGeom>
        </p:spPr>
      </p:pic>
    </p:spTree>
    <p:extLst>
      <p:ext uri="{BB962C8B-B14F-4D97-AF65-F5344CB8AC3E}">
        <p14:creationId xmlns:p14="http://schemas.microsoft.com/office/powerpoint/2010/main" val="3431299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8377770"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latin typeface="Franklin Gothic Heavy" panose="020B0903020102020204" pitchFamily="34" charset="0"/>
              </a:rPr>
              <a:t>Development of DeepSF2hidden with gene expression</a:t>
            </a:r>
            <a:br>
              <a:rPr lang="en-US" sz="2800" dirty="0"/>
            </a:br>
            <a:endParaRPr lang="en-US" sz="2800" i="1" dirty="0"/>
          </a:p>
        </p:txBody>
      </p:sp>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8" y="1106115"/>
            <a:ext cx="4684441"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b="1" i="1" dirty="0">
                <a:solidFill>
                  <a:schemeClr val="accent4"/>
                </a:solidFill>
              </a:rPr>
              <a:t>4) BEST OPTIMIZER SELECTION USING A PYTORCH MODEL</a:t>
            </a:r>
          </a:p>
        </p:txBody>
      </p:sp>
      <p:sp>
        <p:nvSpPr>
          <p:cNvPr id="2" name="CuadroTexto 1">
            <a:extLst>
              <a:ext uri="{FF2B5EF4-FFF2-40B4-BE49-F238E27FC236}">
                <a16:creationId xmlns:a16="http://schemas.microsoft.com/office/drawing/2014/main" id="{36DB81E5-CDFE-016C-AD69-895B93E34BA4}"/>
              </a:ext>
            </a:extLst>
          </p:cNvPr>
          <p:cNvSpPr txBox="1"/>
          <p:nvPr/>
        </p:nvSpPr>
        <p:spPr>
          <a:xfrm>
            <a:off x="939800" y="1792465"/>
            <a:ext cx="4443095" cy="2500685"/>
          </a:xfrm>
          <a:prstGeom prst="rect">
            <a:avLst/>
          </a:prstGeom>
          <a:noFill/>
        </p:spPr>
        <p:txBody>
          <a:bodyPr wrap="square" rtlCol="0">
            <a:spAutoFit/>
          </a:bodyPr>
          <a:lstStyle/>
          <a:p>
            <a:pPr algn="just"/>
            <a:r>
              <a:rPr lang="es-ES" sz="2000" u="sng" dirty="0" err="1"/>
              <a:t>Results</a:t>
            </a:r>
            <a:endParaRPr lang="es-ES" sz="2000" u="sng" dirty="0"/>
          </a:p>
          <a:p>
            <a:pPr marL="342900" indent="-342900" algn="just">
              <a:buFont typeface="Arial" panose="020B0604020202020204" pitchFamily="34" charset="0"/>
              <a:buChar char="•"/>
            </a:pPr>
            <a:r>
              <a:rPr lang="es-ES" sz="2000" dirty="0" err="1"/>
              <a:t>The</a:t>
            </a:r>
            <a:r>
              <a:rPr lang="es-ES" sz="2000" dirty="0"/>
              <a:t> </a:t>
            </a:r>
            <a:r>
              <a:rPr lang="es-ES" sz="2000" dirty="0" err="1"/>
              <a:t>best</a:t>
            </a:r>
            <a:r>
              <a:rPr lang="es-ES" sz="2000" dirty="0"/>
              <a:t> </a:t>
            </a:r>
            <a:r>
              <a:rPr lang="es-ES" sz="2000" dirty="0" err="1"/>
              <a:t>results</a:t>
            </a:r>
            <a:r>
              <a:rPr lang="es-ES" sz="2000" dirty="0"/>
              <a:t> </a:t>
            </a:r>
            <a:r>
              <a:rPr lang="es-ES" sz="2000" dirty="0" err="1"/>
              <a:t>were</a:t>
            </a:r>
            <a:r>
              <a:rPr lang="es-ES" sz="2000" dirty="0"/>
              <a:t> </a:t>
            </a:r>
            <a:r>
              <a:rPr lang="es-ES" sz="2000" dirty="0" err="1"/>
              <a:t>obtained</a:t>
            </a:r>
            <a:r>
              <a:rPr lang="es-ES" sz="2000" dirty="0"/>
              <a:t> </a:t>
            </a:r>
            <a:r>
              <a:rPr lang="es-ES" sz="2000" dirty="0" err="1"/>
              <a:t>with</a:t>
            </a:r>
            <a:r>
              <a:rPr lang="es-ES" sz="2000" dirty="0"/>
              <a:t> </a:t>
            </a:r>
            <a:r>
              <a:rPr lang="es-ES" sz="2000" dirty="0" err="1"/>
              <a:t>AdamW</a:t>
            </a:r>
            <a:r>
              <a:rPr lang="es-ES" sz="2000" dirty="0"/>
              <a:t> and Adam.</a:t>
            </a:r>
          </a:p>
          <a:p>
            <a:pPr marL="342900" indent="-342900" algn="just">
              <a:buFont typeface="Arial" panose="020B0604020202020204" pitchFamily="34" charset="0"/>
              <a:buChar char="•"/>
            </a:pPr>
            <a:r>
              <a:rPr lang="es-ES" sz="2000" dirty="0" err="1"/>
              <a:t>Convergence</a:t>
            </a:r>
            <a:r>
              <a:rPr lang="es-ES" sz="2000" dirty="0"/>
              <a:t> </a:t>
            </a:r>
            <a:r>
              <a:rPr lang="es-ES" sz="2000" dirty="0" err="1"/>
              <a:t>was</a:t>
            </a:r>
            <a:r>
              <a:rPr lang="es-ES" sz="2000" dirty="0"/>
              <a:t> </a:t>
            </a:r>
            <a:r>
              <a:rPr lang="es-ES" sz="2000" dirty="0" err="1"/>
              <a:t>not</a:t>
            </a:r>
            <a:r>
              <a:rPr lang="es-ES" sz="2000" dirty="0"/>
              <a:t> </a:t>
            </a:r>
            <a:r>
              <a:rPr lang="es-ES" sz="2000" dirty="0" err="1"/>
              <a:t>achived</a:t>
            </a:r>
            <a:r>
              <a:rPr lang="es-ES" sz="2000" dirty="0"/>
              <a:t> </a:t>
            </a:r>
            <a:r>
              <a:rPr lang="es-ES" sz="2000" dirty="0" err="1"/>
              <a:t>with</a:t>
            </a:r>
            <a:r>
              <a:rPr lang="es-ES" sz="2000" dirty="0"/>
              <a:t> </a:t>
            </a:r>
            <a:r>
              <a:rPr lang="es-ES" sz="2000" dirty="0" err="1"/>
              <a:t>most</a:t>
            </a:r>
            <a:r>
              <a:rPr lang="es-ES" sz="2000" dirty="0"/>
              <a:t> </a:t>
            </a:r>
            <a:r>
              <a:rPr lang="es-ES" sz="2000" dirty="0" err="1"/>
              <a:t>of</a:t>
            </a:r>
            <a:r>
              <a:rPr lang="es-ES" sz="2000" dirty="0"/>
              <a:t> </a:t>
            </a:r>
            <a:r>
              <a:rPr lang="es-ES" sz="2000" dirty="0" err="1"/>
              <a:t>the</a:t>
            </a:r>
            <a:r>
              <a:rPr lang="es-ES" sz="2000" dirty="0"/>
              <a:t> </a:t>
            </a:r>
            <a:r>
              <a:rPr lang="es-ES" sz="2000" dirty="0" err="1"/>
              <a:t>optimizers</a:t>
            </a:r>
            <a:r>
              <a:rPr lang="es-ES" sz="2000" dirty="0"/>
              <a:t>.</a:t>
            </a:r>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endParaRPr lang="en-US" sz="1850" dirty="0"/>
          </a:p>
          <a:p>
            <a:pPr marL="342900" indent="-342900" algn="just">
              <a:buFont typeface="Arial" panose="020B0604020202020204" pitchFamily="34" charset="0"/>
              <a:buChar char="•"/>
            </a:pPr>
            <a:endParaRPr lang="es-ES" dirty="0"/>
          </a:p>
        </p:txBody>
      </p:sp>
      <p:graphicFrame>
        <p:nvGraphicFramePr>
          <p:cNvPr id="4" name="Tabla 3">
            <a:extLst>
              <a:ext uri="{FF2B5EF4-FFF2-40B4-BE49-F238E27FC236}">
                <a16:creationId xmlns:a16="http://schemas.microsoft.com/office/drawing/2014/main" id="{25BCB45D-B621-B1FA-D5A3-F758D69933F9}"/>
              </a:ext>
            </a:extLst>
          </p:cNvPr>
          <p:cNvGraphicFramePr>
            <a:graphicFrameLocks noGrp="1"/>
          </p:cNvGraphicFramePr>
          <p:nvPr>
            <p:extLst>
              <p:ext uri="{D42A27DB-BD31-4B8C-83A1-F6EECF244321}">
                <p14:modId xmlns:p14="http://schemas.microsoft.com/office/powerpoint/2010/main" val="4103337833"/>
              </p:ext>
            </p:extLst>
          </p:nvPr>
        </p:nvGraphicFramePr>
        <p:xfrm>
          <a:off x="939800" y="3645126"/>
          <a:ext cx="4443095" cy="1810949"/>
        </p:xfrm>
        <a:graphic>
          <a:graphicData uri="http://schemas.openxmlformats.org/drawingml/2006/table">
            <a:tbl>
              <a:tblPr firstRow="1" firstCol="1" bandRow="1"/>
              <a:tblGrid>
                <a:gridCol w="875390">
                  <a:extLst>
                    <a:ext uri="{9D8B030D-6E8A-4147-A177-3AD203B41FA5}">
                      <a16:colId xmlns:a16="http://schemas.microsoft.com/office/drawing/2014/main" val="3785914786"/>
                    </a:ext>
                  </a:extLst>
                </a:gridCol>
                <a:gridCol w="1116051">
                  <a:extLst>
                    <a:ext uri="{9D8B030D-6E8A-4147-A177-3AD203B41FA5}">
                      <a16:colId xmlns:a16="http://schemas.microsoft.com/office/drawing/2014/main" val="162672022"/>
                    </a:ext>
                  </a:extLst>
                </a:gridCol>
                <a:gridCol w="1101274">
                  <a:extLst>
                    <a:ext uri="{9D8B030D-6E8A-4147-A177-3AD203B41FA5}">
                      <a16:colId xmlns:a16="http://schemas.microsoft.com/office/drawing/2014/main" val="928697740"/>
                    </a:ext>
                  </a:extLst>
                </a:gridCol>
                <a:gridCol w="641765">
                  <a:extLst>
                    <a:ext uri="{9D8B030D-6E8A-4147-A177-3AD203B41FA5}">
                      <a16:colId xmlns:a16="http://schemas.microsoft.com/office/drawing/2014/main" val="2228825083"/>
                    </a:ext>
                  </a:extLst>
                </a:gridCol>
                <a:gridCol w="708615">
                  <a:extLst>
                    <a:ext uri="{9D8B030D-6E8A-4147-A177-3AD203B41FA5}">
                      <a16:colId xmlns:a16="http://schemas.microsoft.com/office/drawing/2014/main" val="464353664"/>
                    </a:ext>
                  </a:extLst>
                </a:gridCol>
              </a:tblGrid>
              <a:tr h="369805">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Optimizer</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Correlation Training</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a:t>
                      </a:r>
                      <a:r>
                        <a:rPr lang="es-ES" sz="9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Correlation</a:t>
                      </a:r>
                      <a:r>
                        <a:rPr lang="es-ES" sz="9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9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Validation</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Validation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1727300923"/>
                  </a:ext>
                </a:extLst>
              </a:tr>
              <a:tr h="180143">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AdamW</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0.8872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0.8495</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0.0733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0.1739</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3405582912"/>
                  </a:ext>
                </a:extLst>
              </a:tr>
              <a:tr h="180143">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Adam</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0.8830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0.8460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0.0748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0.1893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53171803"/>
                  </a:ext>
                </a:extLst>
              </a:tr>
              <a:tr h="180143">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AdaGrad</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0.8153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0.7883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0.2421</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0.3849</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extLst>
                  <a:ext uri="{0D108BD9-81ED-4DB2-BD59-A6C34878D82A}">
                    <a16:rowId xmlns:a16="http://schemas.microsoft.com/office/drawing/2014/main" val="1532247290"/>
                  </a:ext>
                </a:extLst>
              </a:tr>
              <a:tr h="180143">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SGD90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0.6726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0.6533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0.5373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0.6841</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261710507"/>
                  </a:ext>
                </a:extLst>
              </a:tr>
              <a:tr h="180143">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SGD70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0.4712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0.4382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0.9824</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1.1760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extLst>
                  <a:ext uri="{0D108BD9-81ED-4DB2-BD59-A6C34878D82A}">
                    <a16:rowId xmlns:a16="http://schemas.microsoft.com/office/drawing/2014/main" val="221870326"/>
                  </a:ext>
                </a:extLst>
              </a:tr>
              <a:tr h="180143">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SGD50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0.2773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0.2508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1.8420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2.0460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77383089"/>
                  </a:ext>
                </a:extLst>
              </a:tr>
              <a:tr h="180143">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Adadelta</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0.1152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0.1039</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2.4560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2.5660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extLst>
                  <a:ext uri="{0D108BD9-81ED-4DB2-BD59-A6C34878D82A}">
                    <a16:rowId xmlns:a16="http://schemas.microsoft.com/office/drawing/2014/main" val="3039509300"/>
                  </a:ext>
                </a:extLst>
              </a:tr>
              <a:tr h="180143">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ASGD</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0.1028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0.0920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2.4860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2.5910</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46606339"/>
                  </a:ext>
                </a:extLst>
              </a:tr>
            </a:tbl>
          </a:graphicData>
        </a:graphic>
      </p:graphicFrame>
      <p:sp>
        <p:nvSpPr>
          <p:cNvPr id="12" name="CuadroTexto 11">
            <a:extLst>
              <a:ext uri="{FF2B5EF4-FFF2-40B4-BE49-F238E27FC236}">
                <a16:creationId xmlns:a16="http://schemas.microsoft.com/office/drawing/2014/main" id="{F3A7B50A-CF2F-501E-658F-DA914104EB15}"/>
              </a:ext>
            </a:extLst>
          </p:cNvPr>
          <p:cNvSpPr txBox="1"/>
          <p:nvPr/>
        </p:nvSpPr>
        <p:spPr>
          <a:xfrm>
            <a:off x="711468" y="5642165"/>
            <a:ext cx="4891253" cy="461665"/>
          </a:xfrm>
          <a:prstGeom prst="rect">
            <a:avLst/>
          </a:prstGeom>
          <a:noFill/>
        </p:spPr>
        <p:txBody>
          <a:bodyPr wrap="square">
            <a:spAutoFit/>
          </a:bodyPr>
          <a:lstStyle/>
          <a:p>
            <a:pPr lvl="0" algn="ctr">
              <a:spcAft>
                <a:spcPts val="800"/>
              </a:spcAft>
            </a:pPr>
            <a:r>
              <a:rPr lang="en-US" sz="1200" i="1" dirty="0">
                <a:solidFill>
                  <a:srgbClr val="4472C4"/>
                </a:solidFill>
                <a:effectLst/>
                <a:latin typeface="Arial" panose="020B0604020202020204" pitchFamily="34" charset="0"/>
                <a:ea typeface="Times New Roman" panose="02020603050405020304" pitchFamily="18" charset="0"/>
              </a:rPr>
              <a:t>Results obtained in the correlation and MSE loss with training and validation using different optimizers</a:t>
            </a:r>
          </a:p>
        </p:txBody>
      </p:sp>
      <p:sp>
        <p:nvSpPr>
          <p:cNvPr id="9" name="CuadroTexto 8">
            <a:extLst>
              <a:ext uri="{FF2B5EF4-FFF2-40B4-BE49-F238E27FC236}">
                <a16:creationId xmlns:a16="http://schemas.microsoft.com/office/drawing/2014/main" id="{EE9C4833-6909-FA13-B430-5053EDBDEC49}"/>
              </a:ext>
            </a:extLst>
          </p:cNvPr>
          <p:cNvSpPr txBox="1"/>
          <p:nvPr/>
        </p:nvSpPr>
        <p:spPr>
          <a:xfrm>
            <a:off x="10326955" y="433670"/>
            <a:ext cx="1471572" cy="824456"/>
          </a:xfrm>
          <a:prstGeom prst="rect">
            <a:avLst/>
          </a:prstGeom>
          <a:noFill/>
        </p:spPr>
        <p:txBody>
          <a:bodyPr wrap="square" rtlCol="0">
            <a:spAutoFit/>
          </a:bodyPr>
          <a:lstStyle/>
          <a:p>
            <a:r>
              <a:rPr lang="es-ES" sz="1200" dirty="0">
                <a:hlinkClick r:id="rId3"/>
              </a:rPr>
              <a:t>https://wandb.ai/deepsf/DeepSF_optimizers_run?workspace=user-jsanchoo</a:t>
            </a:r>
            <a:endParaRPr lang="es-ES" sz="1200" dirty="0"/>
          </a:p>
        </p:txBody>
      </p:sp>
      <p:pic>
        <p:nvPicPr>
          <p:cNvPr id="13" name="Imagen 12" descr="Imagen que contiene hombre&#10;&#10;Descripción generada automáticamente">
            <a:extLst>
              <a:ext uri="{FF2B5EF4-FFF2-40B4-BE49-F238E27FC236}">
                <a16:creationId xmlns:a16="http://schemas.microsoft.com/office/drawing/2014/main" id="{155B8D89-1520-65F1-CE27-870EB47B3513}"/>
              </a:ext>
            </a:extLst>
          </p:cNvPr>
          <p:cNvPicPr>
            <a:picLocks noChangeAspect="1"/>
          </p:cNvPicPr>
          <p:nvPr/>
        </p:nvPicPr>
        <p:blipFill>
          <a:blip r:embed="rId4">
            <a:extLst>
              <a:ext uri="{28A0092B-C50C-407E-A947-70E740481C1C}">
                <a14:useLocalDpi xmlns:a14="http://schemas.microsoft.com/office/drawing/2010/main" val="0"/>
              </a:ext>
            </a:extLst>
          </a:blip>
          <a:srcRect t="7932" b="4247"/>
          <a:stretch>
            <a:fillRect/>
          </a:stretch>
        </p:blipFill>
        <p:spPr bwMode="auto">
          <a:xfrm>
            <a:off x="9115836" y="4190554"/>
            <a:ext cx="2536921" cy="2227872"/>
          </a:xfrm>
          <a:prstGeom prst="rect">
            <a:avLst/>
          </a:prstGeom>
          <a:noFill/>
          <a:ln>
            <a:noFill/>
          </a:ln>
        </p:spPr>
      </p:pic>
      <p:pic>
        <p:nvPicPr>
          <p:cNvPr id="14" name="Imagen 13" descr="Imagen que contiene Forma&#10;&#10;Descripción generada automáticamente">
            <a:extLst>
              <a:ext uri="{FF2B5EF4-FFF2-40B4-BE49-F238E27FC236}">
                <a16:creationId xmlns:a16="http://schemas.microsoft.com/office/drawing/2014/main" id="{D0C50127-611A-5519-624E-C0A29D82AB83}"/>
              </a:ext>
            </a:extLst>
          </p:cNvPr>
          <p:cNvPicPr>
            <a:picLocks noChangeAspect="1"/>
          </p:cNvPicPr>
          <p:nvPr/>
        </p:nvPicPr>
        <p:blipFill>
          <a:blip r:embed="rId5">
            <a:extLst>
              <a:ext uri="{28A0092B-C50C-407E-A947-70E740481C1C}">
                <a14:useLocalDpi xmlns:a14="http://schemas.microsoft.com/office/drawing/2010/main" val="0"/>
              </a:ext>
            </a:extLst>
          </a:blip>
          <a:srcRect t="7545" b="6378"/>
          <a:stretch>
            <a:fillRect/>
          </a:stretch>
        </p:blipFill>
        <p:spPr bwMode="auto">
          <a:xfrm>
            <a:off x="6214647" y="4190554"/>
            <a:ext cx="2536921" cy="2183607"/>
          </a:xfrm>
          <a:prstGeom prst="rect">
            <a:avLst/>
          </a:prstGeom>
          <a:noFill/>
          <a:ln>
            <a:noFill/>
          </a:ln>
        </p:spPr>
      </p:pic>
      <p:sp>
        <p:nvSpPr>
          <p:cNvPr id="15" name="CuadroTexto 14">
            <a:extLst>
              <a:ext uri="{FF2B5EF4-FFF2-40B4-BE49-F238E27FC236}">
                <a16:creationId xmlns:a16="http://schemas.microsoft.com/office/drawing/2014/main" id="{057A6315-447F-DD00-8A1E-8C1D66C0873E}"/>
              </a:ext>
            </a:extLst>
          </p:cNvPr>
          <p:cNvSpPr txBox="1"/>
          <p:nvPr/>
        </p:nvSpPr>
        <p:spPr>
          <a:xfrm>
            <a:off x="6959701" y="6374161"/>
            <a:ext cx="1180432" cy="276999"/>
          </a:xfrm>
          <a:prstGeom prst="rect">
            <a:avLst/>
          </a:prstGeom>
          <a:noFill/>
        </p:spPr>
        <p:txBody>
          <a:bodyPr wrap="square">
            <a:spAutoFit/>
          </a:bodyPr>
          <a:lstStyle/>
          <a:p>
            <a:pPr lvl="0" algn="ctr">
              <a:spcAft>
                <a:spcPts val="800"/>
              </a:spcAft>
            </a:pPr>
            <a:r>
              <a:rPr lang="en-US" sz="1200" i="1" dirty="0">
                <a:solidFill>
                  <a:srgbClr val="4472C4"/>
                </a:solidFill>
                <a:latin typeface="Arial" panose="020B0604020202020204" pitchFamily="34" charset="0"/>
                <a:ea typeface="Times New Roman" panose="02020603050405020304" pitchFamily="18" charset="0"/>
              </a:rPr>
              <a:t>Training data</a:t>
            </a:r>
            <a:endParaRPr lang="en-US" sz="1200" i="1" dirty="0">
              <a:solidFill>
                <a:srgbClr val="4472C4"/>
              </a:solidFill>
              <a:effectLst/>
              <a:latin typeface="Arial" panose="020B0604020202020204" pitchFamily="34" charset="0"/>
              <a:ea typeface="Times New Roman" panose="02020603050405020304" pitchFamily="18" charset="0"/>
            </a:endParaRPr>
          </a:p>
        </p:txBody>
      </p:sp>
      <p:sp>
        <p:nvSpPr>
          <p:cNvPr id="16" name="CuadroTexto 15">
            <a:extLst>
              <a:ext uri="{FF2B5EF4-FFF2-40B4-BE49-F238E27FC236}">
                <a16:creationId xmlns:a16="http://schemas.microsoft.com/office/drawing/2014/main" id="{1E91B087-7A0C-EE92-EE07-5EABB0666EB6}"/>
              </a:ext>
            </a:extLst>
          </p:cNvPr>
          <p:cNvSpPr txBox="1"/>
          <p:nvPr/>
        </p:nvSpPr>
        <p:spPr>
          <a:xfrm>
            <a:off x="9391665" y="6342982"/>
            <a:ext cx="1985265" cy="276999"/>
          </a:xfrm>
          <a:prstGeom prst="rect">
            <a:avLst/>
          </a:prstGeom>
          <a:noFill/>
        </p:spPr>
        <p:txBody>
          <a:bodyPr wrap="square">
            <a:spAutoFit/>
          </a:bodyPr>
          <a:lstStyle/>
          <a:p>
            <a:pPr lvl="0" algn="ctr">
              <a:spcAft>
                <a:spcPts val="800"/>
              </a:spcAft>
            </a:pPr>
            <a:r>
              <a:rPr lang="en-US" sz="1200" i="1" dirty="0">
                <a:solidFill>
                  <a:srgbClr val="4472C4"/>
                </a:solidFill>
                <a:effectLst/>
                <a:latin typeface="Arial" panose="020B0604020202020204" pitchFamily="34" charset="0"/>
                <a:ea typeface="Times New Roman" panose="02020603050405020304" pitchFamily="18" charset="0"/>
              </a:rPr>
              <a:t>Validation data</a:t>
            </a:r>
          </a:p>
        </p:txBody>
      </p:sp>
      <p:pic>
        <p:nvPicPr>
          <p:cNvPr id="17" name="Imagen 16" descr="Gráfico&#10;&#10;Descripción generada automáticamente">
            <a:extLst>
              <a:ext uri="{FF2B5EF4-FFF2-40B4-BE49-F238E27FC236}">
                <a16:creationId xmlns:a16="http://schemas.microsoft.com/office/drawing/2014/main" id="{367DDBCF-A683-25E3-E106-137EF88DD34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84243" y="2341840"/>
            <a:ext cx="3067325" cy="1800000"/>
          </a:xfrm>
          <a:prstGeom prst="rect">
            <a:avLst/>
          </a:prstGeom>
          <a:noFill/>
          <a:ln>
            <a:noFill/>
          </a:ln>
        </p:spPr>
      </p:pic>
      <p:pic>
        <p:nvPicPr>
          <p:cNvPr id="18" name="Imagen 17" descr="Gráfico&#10;&#10;Descripción generada automáticamente">
            <a:extLst>
              <a:ext uri="{FF2B5EF4-FFF2-40B4-BE49-F238E27FC236}">
                <a16:creationId xmlns:a16="http://schemas.microsoft.com/office/drawing/2014/main" id="{B9BA0587-3DEE-6871-802F-ADAF92201C5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50633" y="2341840"/>
            <a:ext cx="3067325" cy="1800000"/>
          </a:xfrm>
          <a:prstGeom prst="rect">
            <a:avLst/>
          </a:prstGeom>
          <a:noFill/>
          <a:ln>
            <a:noFill/>
          </a:ln>
        </p:spPr>
      </p:pic>
      <p:sp>
        <p:nvSpPr>
          <p:cNvPr id="19" name="CuadroTexto 18">
            <a:extLst>
              <a:ext uri="{FF2B5EF4-FFF2-40B4-BE49-F238E27FC236}">
                <a16:creationId xmlns:a16="http://schemas.microsoft.com/office/drawing/2014/main" id="{A46EF34C-6218-1CBF-EFDC-8FC3BE921F71}"/>
              </a:ext>
            </a:extLst>
          </p:cNvPr>
          <p:cNvSpPr txBox="1"/>
          <p:nvPr/>
        </p:nvSpPr>
        <p:spPr>
          <a:xfrm>
            <a:off x="6154358" y="1202178"/>
            <a:ext cx="2417749" cy="276999"/>
          </a:xfrm>
          <a:prstGeom prst="rect">
            <a:avLst/>
          </a:prstGeom>
          <a:noFill/>
        </p:spPr>
        <p:txBody>
          <a:bodyPr wrap="square" rtlCol="0">
            <a:spAutoFit/>
          </a:bodyPr>
          <a:lstStyle/>
          <a:p>
            <a:r>
              <a:rPr lang="es-ES" sz="1200" dirty="0"/>
              <a:t>N=7829</a:t>
            </a:r>
          </a:p>
        </p:txBody>
      </p:sp>
      <p:sp>
        <p:nvSpPr>
          <p:cNvPr id="20" name="CuadroTexto 19">
            <a:extLst>
              <a:ext uri="{FF2B5EF4-FFF2-40B4-BE49-F238E27FC236}">
                <a16:creationId xmlns:a16="http://schemas.microsoft.com/office/drawing/2014/main" id="{F9E5EA0F-B045-6C14-BFE0-019C82B215B6}"/>
              </a:ext>
            </a:extLst>
          </p:cNvPr>
          <p:cNvSpPr txBox="1"/>
          <p:nvPr/>
        </p:nvSpPr>
        <p:spPr>
          <a:xfrm>
            <a:off x="9235008" y="1202178"/>
            <a:ext cx="2417749" cy="276999"/>
          </a:xfrm>
          <a:prstGeom prst="rect">
            <a:avLst/>
          </a:prstGeom>
          <a:noFill/>
        </p:spPr>
        <p:txBody>
          <a:bodyPr wrap="square" rtlCol="0">
            <a:spAutoFit/>
          </a:bodyPr>
          <a:lstStyle/>
          <a:p>
            <a:r>
              <a:rPr lang="es-ES" sz="1200" dirty="0"/>
              <a:t>N=7610</a:t>
            </a:r>
          </a:p>
        </p:txBody>
      </p:sp>
      <p:sp>
        <p:nvSpPr>
          <p:cNvPr id="26" name="Rectangle 2">
            <a:extLst>
              <a:ext uri="{FF2B5EF4-FFF2-40B4-BE49-F238E27FC236}">
                <a16:creationId xmlns:a16="http://schemas.microsoft.com/office/drawing/2014/main" id="{D8F14F46-B3B0-072C-79DB-43A1A57369EF}"/>
              </a:ext>
            </a:extLst>
          </p:cNvPr>
          <p:cNvSpPr>
            <a:spLocks noChangeArrowheads="1"/>
          </p:cNvSpPr>
          <p:nvPr/>
        </p:nvSpPr>
        <p:spPr bwMode="auto">
          <a:xfrm>
            <a:off x="626653" y="61606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xmlns:a14="http://schemas.microsoft.com/office/drawing/2010/main">
        <mc:Choice Requires="a14">
          <p:graphicFrame>
            <p:nvGraphicFramePr>
              <p:cNvPr id="34" name="Tabla 33">
                <a:extLst>
                  <a:ext uri="{FF2B5EF4-FFF2-40B4-BE49-F238E27FC236}">
                    <a16:creationId xmlns:a16="http://schemas.microsoft.com/office/drawing/2014/main" id="{0101C05F-97DD-540A-4363-1C834CFDFFF6}"/>
                  </a:ext>
                </a:extLst>
              </p:cNvPr>
              <p:cNvGraphicFramePr>
                <a:graphicFrameLocks noGrp="1"/>
              </p:cNvGraphicFramePr>
              <p:nvPr>
                <p:extLst>
                  <p:ext uri="{D42A27DB-BD31-4B8C-83A1-F6EECF244321}">
                    <p14:modId xmlns:p14="http://schemas.microsoft.com/office/powerpoint/2010/main" val="3388425335"/>
                  </p:ext>
                </p:extLst>
              </p:nvPr>
            </p:nvGraphicFramePr>
            <p:xfrm>
              <a:off x="5913040" y="1542849"/>
              <a:ext cx="2826451" cy="690880"/>
            </p:xfrm>
            <a:graphic>
              <a:graphicData uri="http://schemas.openxmlformats.org/drawingml/2006/table">
                <a:tbl>
                  <a:tblPr firstRow="1" firstCol="1" bandRow="1"/>
                  <a:tblGrid>
                    <a:gridCol w="959035">
                      <a:extLst>
                        <a:ext uri="{9D8B030D-6E8A-4147-A177-3AD203B41FA5}">
                          <a16:colId xmlns:a16="http://schemas.microsoft.com/office/drawing/2014/main" val="2342876740"/>
                        </a:ext>
                      </a:extLst>
                    </a:gridCol>
                    <a:gridCol w="622472">
                      <a:extLst>
                        <a:ext uri="{9D8B030D-6E8A-4147-A177-3AD203B41FA5}">
                          <a16:colId xmlns:a16="http://schemas.microsoft.com/office/drawing/2014/main" val="3673081543"/>
                        </a:ext>
                      </a:extLst>
                    </a:gridCol>
                    <a:gridCol w="622472">
                      <a:extLst>
                        <a:ext uri="{9D8B030D-6E8A-4147-A177-3AD203B41FA5}">
                          <a16:colId xmlns:a16="http://schemas.microsoft.com/office/drawing/2014/main" val="256839473"/>
                        </a:ext>
                      </a:extLst>
                    </a:gridCol>
                    <a:gridCol w="622472">
                      <a:extLst>
                        <a:ext uri="{9D8B030D-6E8A-4147-A177-3AD203B41FA5}">
                          <a16:colId xmlns:a16="http://schemas.microsoft.com/office/drawing/2014/main" val="2799243450"/>
                        </a:ext>
                      </a:extLst>
                    </a:gridCol>
                  </a:tblGrid>
                  <a:tr h="146347">
                    <a:tc>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Sample size</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gridSpan="2">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Correlation</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hMerge="1">
                      <a:txBody>
                        <a:bodyPr/>
                        <a:lstStyle/>
                        <a:p>
                          <a:endParaRPr lang="es-ES"/>
                        </a:p>
                      </a:txBody>
                      <a:tcPr/>
                    </a:tc>
                    <a:extLst>
                      <a:ext uri="{0D108BD9-81ED-4DB2-BD59-A6C34878D82A}">
                        <a16:rowId xmlns:a16="http://schemas.microsoft.com/office/drawing/2014/main" val="893770980"/>
                      </a:ext>
                    </a:extLst>
                  </a:tr>
                  <a:tr h="200444">
                    <a:tc rowSpan="2">
                      <a:txBody>
                        <a:bodyPr/>
                        <a:lstStyle/>
                        <a:p>
                          <a:pPr algn="ctr">
                            <a:spcAft>
                              <a:spcPts val="800"/>
                            </a:spcAft>
                          </a:pPr>
                          <a:r>
                            <a:rPr lang="es-ES" sz="800" b="1"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DeepSF2hidden </a:t>
                          </a:r>
                          <a:r>
                            <a:rPr lang="es-ES" sz="800" b="1" i="1"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with</a:t>
                          </a:r>
                          <a:r>
                            <a:rPr lang="es-ES" sz="800" b="1"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es-ES" sz="800" b="1" i="1"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AdamW</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rowSpan="2">
                      <a:txBody>
                        <a:bodyPr/>
                        <a:lstStyle/>
                        <a:p>
                          <a:pPr algn="ctr">
                            <a:spcAft>
                              <a:spcPts val="800"/>
                            </a:spcAft>
                          </a:pPr>
                          <a14:m>
                            <m:oMathPara xmlns:m="http://schemas.openxmlformats.org/officeDocument/2006/math">
                              <m:oMathParaPr>
                                <m:jc m:val="centerGroup"/>
                              </m:oMathParaPr>
                              <m:oMath xmlns:m="http://schemas.openxmlformats.org/officeDocument/2006/math">
                                <m:r>
                                  <a:rPr lang="es-ES" sz="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r>
                                  <a:rPr lang="es-ES" sz="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=4286</m:t>
                                </m:r>
                              </m:oMath>
                            </m:oMathPara>
                          </a14:m>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a:spcAft>
                              <a:spcPts val="800"/>
                            </a:spcAft>
                          </a:pPr>
                          <a14:m>
                            <m:oMathPara xmlns:m="http://schemas.openxmlformats.org/officeDocument/2006/math">
                              <m:oMathParaPr>
                                <m:jc m:val="centerGroup"/>
                              </m:oMathParaPr>
                              <m:oMath xmlns:m="http://schemas.openxmlformats.org/officeDocument/2006/math">
                                <m:r>
                                  <a:rPr lang="es-ES" sz="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𝑚𝑒𝑎𝑛</m:t>
                                </m:r>
                              </m:oMath>
                            </m:oMathPara>
                          </a14:m>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a:spcAft>
                              <a:spcPts val="800"/>
                            </a:spcAft>
                          </a:pPr>
                          <a:r>
                            <a:rPr lang="es-ES" sz="8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0.73</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1699339455"/>
                      </a:ext>
                    </a:extLst>
                  </a:tr>
                  <a:tr h="200444">
                    <a:tc vMerge="1">
                      <a:txBody>
                        <a:bodyPr/>
                        <a:lstStyle/>
                        <a:p>
                          <a:endParaRPr lang="es-ES"/>
                        </a:p>
                      </a:txBody>
                      <a:tcPr/>
                    </a:tc>
                    <a:tc vMerge="1">
                      <a:txBody>
                        <a:bodyPr/>
                        <a:lstStyle/>
                        <a:p>
                          <a:endParaRPr lang="es-ES"/>
                        </a:p>
                      </a:txBody>
                      <a:tcPr/>
                    </a:tc>
                    <a:tc>
                      <a:txBody>
                        <a:bodyPr/>
                        <a:lstStyle/>
                        <a:p>
                          <a:pPr algn="ctr">
                            <a:spcAft>
                              <a:spcPts val="800"/>
                            </a:spcAft>
                          </a:pPr>
                          <a14:m>
                            <m:oMathPara xmlns:m="http://schemas.openxmlformats.org/officeDocument/2006/math">
                              <m:oMathParaPr>
                                <m:jc m:val="centerGroup"/>
                              </m:oMathParaPr>
                              <m:oMath xmlns:m="http://schemas.openxmlformats.org/officeDocument/2006/math">
                                <m:r>
                                  <a:rPr lang="es-ES" sz="80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𝑚𝑒𝑑𝑖𝑎𝑛</m:t>
                                </m:r>
                              </m:oMath>
                            </m:oMathPara>
                          </a14:m>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800"/>
                            </a:spcAft>
                          </a:pPr>
                          <a:r>
                            <a:rPr lang="es-ES" sz="8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rPr>
                            <a:t>0.80</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67385246"/>
                      </a:ext>
                    </a:extLst>
                  </a:tr>
                </a:tbl>
              </a:graphicData>
            </a:graphic>
          </p:graphicFrame>
        </mc:Choice>
        <mc:Fallback xmlns="">
          <p:graphicFrame>
            <p:nvGraphicFramePr>
              <p:cNvPr id="34" name="Tabla 33">
                <a:extLst>
                  <a:ext uri="{FF2B5EF4-FFF2-40B4-BE49-F238E27FC236}">
                    <a16:creationId xmlns:a16="http://schemas.microsoft.com/office/drawing/2014/main" id="{0101C05F-97DD-540A-4363-1C834CFDFFF6}"/>
                  </a:ext>
                </a:extLst>
              </p:cNvPr>
              <p:cNvGraphicFramePr>
                <a:graphicFrameLocks noGrp="1"/>
              </p:cNvGraphicFramePr>
              <p:nvPr>
                <p:extLst>
                  <p:ext uri="{D42A27DB-BD31-4B8C-83A1-F6EECF244321}">
                    <p14:modId xmlns:p14="http://schemas.microsoft.com/office/powerpoint/2010/main" val="3388425335"/>
                  </p:ext>
                </p:extLst>
              </p:nvPr>
            </p:nvGraphicFramePr>
            <p:xfrm>
              <a:off x="5913040" y="1542849"/>
              <a:ext cx="2826451" cy="690880"/>
            </p:xfrm>
            <a:graphic>
              <a:graphicData uri="http://schemas.openxmlformats.org/drawingml/2006/table">
                <a:tbl>
                  <a:tblPr firstRow="1" firstCol="1" bandRow="1"/>
                  <a:tblGrid>
                    <a:gridCol w="959035">
                      <a:extLst>
                        <a:ext uri="{9D8B030D-6E8A-4147-A177-3AD203B41FA5}">
                          <a16:colId xmlns:a16="http://schemas.microsoft.com/office/drawing/2014/main" val="2342876740"/>
                        </a:ext>
                      </a:extLst>
                    </a:gridCol>
                    <a:gridCol w="622472">
                      <a:extLst>
                        <a:ext uri="{9D8B030D-6E8A-4147-A177-3AD203B41FA5}">
                          <a16:colId xmlns:a16="http://schemas.microsoft.com/office/drawing/2014/main" val="3673081543"/>
                        </a:ext>
                      </a:extLst>
                    </a:gridCol>
                    <a:gridCol w="622472">
                      <a:extLst>
                        <a:ext uri="{9D8B030D-6E8A-4147-A177-3AD203B41FA5}">
                          <a16:colId xmlns:a16="http://schemas.microsoft.com/office/drawing/2014/main" val="256839473"/>
                        </a:ext>
                      </a:extLst>
                    </a:gridCol>
                    <a:gridCol w="622472">
                      <a:extLst>
                        <a:ext uri="{9D8B030D-6E8A-4147-A177-3AD203B41FA5}">
                          <a16:colId xmlns:a16="http://schemas.microsoft.com/office/drawing/2014/main" val="2799243450"/>
                        </a:ext>
                      </a:extLst>
                    </a:gridCol>
                  </a:tblGrid>
                  <a:tr h="243840">
                    <a:tc>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Sample size</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gridSpan="2">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Correlation</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hMerge="1">
                      <a:txBody>
                        <a:bodyPr/>
                        <a:lstStyle/>
                        <a:p>
                          <a:endParaRPr lang="es-ES"/>
                        </a:p>
                      </a:txBody>
                      <a:tcPr/>
                    </a:tc>
                    <a:extLst>
                      <a:ext uri="{0D108BD9-81ED-4DB2-BD59-A6C34878D82A}">
                        <a16:rowId xmlns:a16="http://schemas.microsoft.com/office/drawing/2014/main" val="893770980"/>
                      </a:ext>
                    </a:extLst>
                  </a:tr>
                  <a:tr h="223520">
                    <a:tc rowSpan="2">
                      <a:txBody>
                        <a:bodyPr/>
                        <a:lstStyle/>
                        <a:p>
                          <a:pPr algn="ctr">
                            <a:spcAft>
                              <a:spcPts val="800"/>
                            </a:spcAft>
                          </a:pPr>
                          <a:r>
                            <a:rPr lang="es-ES" sz="800" b="1"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DeepSF2hidden </a:t>
                          </a:r>
                          <a:r>
                            <a:rPr lang="es-ES" sz="800" b="1" i="1"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with</a:t>
                          </a:r>
                          <a:r>
                            <a:rPr lang="es-ES" sz="800" b="1"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es-ES" sz="800" b="1" i="1"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AdamW</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rowSpan="2">
                      <a:txBody>
                        <a:bodyPr/>
                        <a:lstStyle/>
                        <a:p>
                          <a:endParaRPr lang="en-US"/>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blipFill>
                          <a:blip r:embed="rId8"/>
                          <a:stretch>
                            <a:fillRect l="-154902" t="-60811" r="-201961" b="-1351"/>
                          </a:stretch>
                        </a:blipFill>
                      </a:tcPr>
                    </a:tc>
                    <a:tc>
                      <a:txBody>
                        <a:bodyPr/>
                        <a:lstStyle/>
                        <a:p>
                          <a:endParaRPr lang="en-US"/>
                        </a:p>
                      </a:txBody>
                      <a:tcPr marL="68580" marR="68580" marT="0" marB="0">
                        <a:lnL>
                          <a:noFill/>
                        </a:lnL>
                        <a:lnR>
                          <a:noFill/>
                        </a:lnR>
                        <a:lnT w="12700" cap="flat" cmpd="sng" algn="ctr">
                          <a:solidFill>
                            <a:srgbClr val="4472C4"/>
                          </a:solidFill>
                          <a:prstDash val="solid"/>
                          <a:round/>
                          <a:headEnd type="none" w="med" len="med"/>
                          <a:tailEnd type="none" w="med" len="med"/>
                        </a:lnT>
                        <a:lnB>
                          <a:noFill/>
                        </a:lnB>
                        <a:blipFill>
                          <a:blip r:embed="rId8"/>
                          <a:stretch>
                            <a:fillRect l="-252427" t="-121622" r="-100000" b="-102703"/>
                          </a:stretch>
                        </a:blipFill>
                      </a:tcPr>
                    </a:tc>
                    <a:tc>
                      <a:txBody>
                        <a:bodyPr/>
                        <a:lstStyle/>
                        <a:p>
                          <a:pPr algn="ctr">
                            <a:spcAft>
                              <a:spcPts val="800"/>
                            </a:spcAft>
                          </a:pPr>
                          <a:r>
                            <a:rPr lang="es-ES" sz="8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0.73</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1699339455"/>
                      </a:ext>
                    </a:extLst>
                  </a:tr>
                  <a:tr h="223520">
                    <a:tc vMerge="1">
                      <a:txBody>
                        <a:bodyPr/>
                        <a:lstStyle/>
                        <a:p>
                          <a:endParaRPr lang="es-ES"/>
                        </a:p>
                      </a:txBody>
                      <a:tcPr/>
                    </a:tc>
                    <a:tc vMerge="1">
                      <a:txBody>
                        <a:bodyPr/>
                        <a:lstStyle/>
                        <a:p>
                          <a:endParaRPr lang="es-ES"/>
                        </a:p>
                      </a:txBody>
                      <a:tcPr/>
                    </a:tc>
                    <a:tc>
                      <a:txBody>
                        <a:bodyPr/>
                        <a:lstStyle/>
                        <a:p>
                          <a:endParaRPr lang="en-US"/>
                        </a:p>
                      </a:txBody>
                      <a:tcPr marL="68580" marR="68580" marT="0" marB="0">
                        <a:lnL>
                          <a:noFill/>
                        </a:lnL>
                        <a:lnR>
                          <a:noFill/>
                        </a:lnR>
                        <a:lnT>
                          <a:noFill/>
                        </a:lnT>
                        <a:lnB>
                          <a:noFill/>
                        </a:lnB>
                        <a:blipFill>
                          <a:blip r:embed="rId8"/>
                          <a:stretch>
                            <a:fillRect l="-252427" t="-221622" r="-100000" b="-2703"/>
                          </a:stretch>
                        </a:blipFill>
                      </a:tcPr>
                    </a:tc>
                    <a:tc>
                      <a:txBody>
                        <a:bodyPr/>
                        <a:lstStyle/>
                        <a:p>
                          <a:pPr algn="ctr">
                            <a:spcAft>
                              <a:spcPts val="800"/>
                            </a:spcAft>
                          </a:pPr>
                          <a:r>
                            <a:rPr lang="es-ES" sz="8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rPr>
                            <a:t>0.80</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6738524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la 35">
                <a:extLst>
                  <a:ext uri="{FF2B5EF4-FFF2-40B4-BE49-F238E27FC236}">
                    <a16:creationId xmlns:a16="http://schemas.microsoft.com/office/drawing/2014/main" id="{7DE9778A-3637-F048-AF8D-E8E029F0CE2A}"/>
                  </a:ext>
                </a:extLst>
              </p:cNvPr>
              <p:cNvGraphicFramePr>
                <a:graphicFrameLocks noGrp="1"/>
              </p:cNvGraphicFramePr>
              <p:nvPr>
                <p:extLst>
                  <p:ext uri="{D42A27DB-BD31-4B8C-83A1-F6EECF244321}">
                    <p14:modId xmlns:p14="http://schemas.microsoft.com/office/powerpoint/2010/main" val="1875775775"/>
                  </p:ext>
                </p:extLst>
              </p:nvPr>
            </p:nvGraphicFramePr>
            <p:xfrm>
              <a:off x="8970063" y="1571556"/>
              <a:ext cx="2947895" cy="690880"/>
            </p:xfrm>
            <a:graphic>
              <a:graphicData uri="http://schemas.openxmlformats.org/drawingml/2006/table">
                <a:tbl>
                  <a:tblPr firstRow="1" firstCol="1" bandRow="1"/>
                  <a:tblGrid>
                    <a:gridCol w="1000241">
                      <a:extLst>
                        <a:ext uri="{9D8B030D-6E8A-4147-A177-3AD203B41FA5}">
                          <a16:colId xmlns:a16="http://schemas.microsoft.com/office/drawing/2014/main" val="2139859314"/>
                        </a:ext>
                      </a:extLst>
                    </a:gridCol>
                    <a:gridCol w="649218">
                      <a:extLst>
                        <a:ext uri="{9D8B030D-6E8A-4147-A177-3AD203B41FA5}">
                          <a16:colId xmlns:a16="http://schemas.microsoft.com/office/drawing/2014/main" val="2607887478"/>
                        </a:ext>
                      </a:extLst>
                    </a:gridCol>
                    <a:gridCol w="649218">
                      <a:extLst>
                        <a:ext uri="{9D8B030D-6E8A-4147-A177-3AD203B41FA5}">
                          <a16:colId xmlns:a16="http://schemas.microsoft.com/office/drawing/2014/main" val="3844179285"/>
                        </a:ext>
                      </a:extLst>
                    </a:gridCol>
                    <a:gridCol w="649218">
                      <a:extLst>
                        <a:ext uri="{9D8B030D-6E8A-4147-A177-3AD203B41FA5}">
                          <a16:colId xmlns:a16="http://schemas.microsoft.com/office/drawing/2014/main" val="3834225208"/>
                        </a:ext>
                      </a:extLst>
                    </a:gridCol>
                  </a:tblGrid>
                  <a:tr h="141322">
                    <a:tc>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Sample size</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gridSpan="2">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Correlation</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hMerge="1">
                      <a:txBody>
                        <a:bodyPr/>
                        <a:lstStyle/>
                        <a:p>
                          <a:endParaRPr lang="es-ES"/>
                        </a:p>
                      </a:txBody>
                      <a:tcPr/>
                    </a:tc>
                    <a:extLst>
                      <a:ext uri="{0D108BD9-81ED-4DB2-BD59-A6C34878D82A}">
                        <a16:rowId xmlns:a16="http://schemas.microsoft.com/office/drawing/2014/main" val="430082020"/>
                      </a:ext>
                    </a:extLst>
                  </a:tr>
                  <a:tr h="193561">
                    <a:tc rowSpan="2">
                      <a:txBody>
                        <a:bodyPr/>
                        <a:lstStyle/>
                        <a:p>
                          <a:pPr algn="ctr">
                            <a:spcAft>
                              <a:spcPts val="800"/>
                            </a:spcAft>
                          </a:pPr>
                          <a:r>
                            <a:rPr lang="es-ES" sz="800" b="1"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DeepSF2hidden </a:t>
                          </a:r>
                          <a:r>
                            <a:rPr lang="es-ES" sz="800" b="1"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with</a:t>
                          </a:r>
                          <a:r>
                            <a:rPr lang="es-ES" sz="800" b="1"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800" b="1"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AdamW</a:t>
                          </a:r>
                          <a:r>
                            <a:rPr lang="es-ES" sz="800" b="1"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rowSpan="2">
                      <a:txBody>
                        <a:bodyPr/>
                        <a:lstStyle/>
                        <a:p>
                          <a:pPr algn="ctr">
                            <a:spcAft>
                              <a:spcPts val="800"/>
                            </a:spcAft>
                          </a:pPr>
                          <a14:m>
                            <m:oMathPara xmlns:m="http://schemas.openxmlformats.org/officeDocument/2006/math">
                              <m:oMathParaPr>
                                <m:jc m:val="centerGroup"/>
                              </m:oMathParaPr>
                              <m:oMath xmlns:m="http://schemas.openxmlformats.org/officeDocument/2006/math">
                                <m:r>
                                  <a:rPr lang="es-ES" sz="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r>
                                  <a:rPr lang="es-ES" sz="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=4173</m:t>
                                </m:r>
                              </m:oMath>
                            </m:oMathPara>
                          </a14:m>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a:spcAft>
                              <a:spcPts val="800"/>
                            </a:spcAft>
                          </a:pPr>
                          <a14:m>
                            <m:oMathPara xmlns:m="http://schemas.openxmlformats.org/officeDocument/2006/math">
                              <m:oMathParaPr>
                                <m:jc m:val="centerGroup"/>
                              </m:oMathParaPr>
                              <m:oMath xmlns:m="http://schemas.openxmlformats.org/officeDocument/2006/math">
                                <m:r>
                                  <a:rPr lang="es-ES" sz="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𝑚𝑒𝑎𝑛</m:t>
                                </m:r>
                              </m:oMath>
                            </m:oMathPara>
                          </a14:m>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a:spcAft>
                              <a:spcPts val="800"/>
                            </a:spcAft>
                          </a:pPr>
                          <a:r>
                            <a:rPr lang="es-ES" sz="8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0.61</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923765881"/>
                      </a:ext>
                    </a:extLst>
                  </a:tr>
                  <a:tr h="193561">
                    <a:tc vMerge="1">
                      <a:txBody>
                        <a:bodyPr/>
                        <a:lstStyle/>
                        <a:p>
                          <a:endParaRPr lang="es-ES"/>
                        </a:p>
                      </a:txBody>
                      <a:tcPr/>
                    </a:tc>
                    <a:tc vMerge="1">
                      <a:txBody>
                        <a:bodyPr/>
                        <a:lstStyle/>
                        <a:p>
                          <a:endParaRPr lang="es-ES"/>
                        </a:p>
                      </a:txBody>
                      <a:tcPr/>
                    </a:tc>
                    <a:tc>
                      <a:txBody>
                        <a:bodyPr/>
                        <a:lstStyle/>
                        <a:p>
                          <a:pPr algn="ctr">
                            <a:spcAft>
                              <a:spcPts val="800"/>
                            </a:spcAft>
                          </a:pPr>
                          <a14:m>
                            <m:oMathPara xmlns:m="http://schemas.openxmlformats.org/officeDocument/2006/math">
                              <m:oMathParaPr>
                                <m:jc m:val="centerGroup"/>
                              </m:oMathParaPr>
                              <m:oMath xmlns:m="http://schemas.openxmlformats.org/officeDocument/2006/math">
                                <m:r>
                                  <a:rPr lang="es-ES" sz="80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𝑚𝑒𝑑𝑖𝑎𝑛</m:t>
                                </m:r>
                              </m:oMath>
                            </m:oMathPara>
                          </a14:m>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800"/>
                            </a:spcAft>
                          </a:pPr>
                          <a:r>
                            <a:rPr lang="es-ES" sz="8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rPr>
                            <a:t>0.67</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07803969"/>
                      </a:ext>
                    </a:extLst>
                  </a:tr>
                </a:tbl>
              </a:graphicData>
            </a:graphic>
          </p:graphicFrame>
        </mc:Choice>
        <mc:Fallback xmlns="">
          <p:graphicFrame>
            <p:nvGraphicFramePr>
              <p:cNvPr id="36" name="Tabla 35">
                <a:extLst>
                  <a:ext uri="{FF2B5EF4-FFF2-40B4-BE49-F238E27FC236}">
                    <a16:creationId xmlns:a16="http://schemas.microsoft.com/office/drawing/2014/main" id="{7DE9778A-3637-F048-AF8D-E8E029F0CE2A}"/>
                  </a:ext>
                </a:extLst>
              </p:cNvPr>
              <p:cNvGraphicFramePr>
                <a:graphicFrameLocks noGrp="1"/>
              </p:cNvGraphicFramePr>
              <p:nvPr>
                <p:extLst>
                  <p:ext uri="{D42A27DB-BD31-4B8C-83A1-F6EECF244321}">
                    <p14:modId xmlns:p14="http://schemas.microsoft.com/office/powerpoint/2010/main" val="1875775775"/>
                  </p:ext>
                </p:extLst>
              </p:nvPr>
            </p:nvGraphicFramePr>
            <p:xfrm>
              <a:off x="8970063" y="1571556"/>
              <a:ext cx="2947895" cy="690880"/>
            </p:xfrm>
            <a:graphic>
              <a:graphicData uri="http://schemas.openxmlformats.org/drawingml/2006/table">
                <a:tbl>
                  <a:tblPr firstRow="1" firstCol="1" bandRow="1"/>
                  <a:tblGrid>
                    <a:gridCol w="1000241">
                      <a:extLst>
                        <a:ext uri="{9D8B030D-6E8A-4147-A177-3AD203B41FA5}">
                          <a16:colId xmlns:a16="http://schemas.microsoft.com/office/drawing/2014/main" val="2139859314"/>
                        </a:ext>
                      </a:extLst>
                    </a:gridCol>
                    <a:gridCol w="649218">
                      <a:extLst>
                        <a:ext uri="{9D8B030D-6E8A-4147-A177-3AD203B41FA5}">
                          <a16:colId xmlns:a16="http://schemas.microsoft.com/office/drawing/2014/main" val="2607887478"/>
                        </a:ext>
                      </a:extLst>
                    </a:gridCol>
                    <a:gridCol w="649218">
                      <a:extLst>
                        <a:ext uri="{9D8B030D-6E8A-4147-A177-3AD203B41FA5}">
                          <a16:colId xmlns:a16="http://schemas.microsoft.com/office/drawing/2014/main" val="3844179285"/>
                        </a:ext>
                      </a:extLst>
                    </a:gridCol>
                    <a:gridCol w="649218">
                      <a:extLst>
                        <a:ext uri="{9D8B030D-6E8A-4147-A177-3AD203B41FA5}">
                          <a16:colId xmlns:a16="http://schemas.microsoft.com/office/drawing/2014/main" val="3834225208"/>
                        </a:ext>
                      </a:extLst>
                    </a:gridCol>
                  </a:tblGrid>
                  <a:tr h="243840">
                    <a:tc>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Sample size</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gridSpan="2">
                      <a:txBody>
                        <a:bodyPr/>
                        <a:lstStyle/>
                        <a:p>
                          <a:pPr algn="ctr">
                            <a:spcAft>
                              <a:spcPts val="800"/>
                            </a:spcAft>
                          </a:pPr>
                          <a:r>
                            <a:rPr lang="es-ES" sz="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Correlation</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hMerge="1">
                      <a:txBody>
                        <a:bodyPr/>
                        <a:lstStyle/>
                        <a:p>
                          <a:endParaRPr lang="es-ES"/>
                        </a:p>
                      </a:txBody>
                      <a:tcPr/>
                    </a:tc>
                    <a:extLst>
                      <a:ext uri="{0D108BD9-81ED-4DB2-BD59-A6C34878D82A}">
                        <a16:rowId xmlns:a16="http://schemas.microsoft.com/office/drawing/2014/main" val="430082020"/>
                      </a:ext>
                    </a:extLst>
                  </a:tr>
                  <a:tr h="223520">
                    <a:tc rowSpan="2">
                      <a:txBody>
                        <a:bodyPr/>
                        <a:lstStyle/>
                        <a:p>
                          <a:pPr algn="ctr">
                            <a:spcAft>
                              <a:spcPts val="800"/>
                            </a:spcAft>
                          </a:pPr>
                          <a:r>
                            <a:rPr lang="es-ES" sz="800" b="1"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DeepSF2hidden </a:t>
                          </a:r>
                          <a:r>
                            <a:rPr lang="es-ES" sz="800" b="1"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with</a:t>
                          </a:r>
                          <a:r>
                            <a:rPr lang="es-ES" sz="800" b="1"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800" b="1"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AdamW</a:t>
                          </a:r>
                          <a:r>
                            <a:rPr lang="es-ES" sz="800" b="1"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rowSpan="2">
                      <a:txBody>
                        <a:bodyPr/>
                        <a:lstStyle/>
                        <a:p>
                          <a:endParaRPr lang="en-US"/>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blipFill>
                          <a:blip r:embed="rId9"/>
                          <a:stretch>
                            <a:fillRect l="-155660" t="-62162" r="-202830" b="-1351"/>
                          </a:stretch>
                        </a:blipFill>
                      </a:tcPr>
                    </a:tc>
                    <a:tc>
                      <a:txBody>
                        <a:bodyPr/>
                        <a:lstStyle/>
                        <a:p>
                          <a:endParaRPr lang="en-US"/>
                        </a:p>
                      </a:txBody>
                      <a:tcPr marL="68580" marR="68580" marT="0" marB="0">
                        <a:lnL>
                          <a:noFill/>
                        </a:lnL>
                        <a:lnR>
                          <a:noFill/>
                        </a:lnR>
                        <a:lnT w="12700" cap="flat" cmpd="sng" algn="ctr">
                          <a:solidFill>
                            <a:srgbClr val="4472C4"/>
                          </a:solidFill>
                          <a:prstDash val="solid"/>
                          <a:round/>
                          <a:headEnd type="none" w="med" len="med"/>
                          <a:tailEnd type="none" w="med" len="med"/>
                        </a:lnT>
                        <a:lnB>
                          <a:noFill/>
                        </a:lnB>
                        <a:blipFill>
                          <a:blip r:embed="rId9"/>
                          <a:stretch>
                            <a:fillRect l="-253271" t="-124324" r="-100935" b="-102703"/>
                          </a:stretch>
                        </a:blipFill>
                      </a:tcPr>
                    </a:tc>
                    <a:tc>
                      <a:txBody>
                        <a:bodyPr/>
                        <a:lstStyle/>
                        <a:p>
                          <a:pPr algn="ctr">
                            <a:spcAft>
                              <a:spcPts val="800"/>
                            </a:spcAft>
                          </a:pPr>
                          <a:r>
                            <a:rPr lang="es-ES" sz="8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0.61</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923765881"/>
                      </a:ext>
                    </a:extLst>
                  </a:tr>
                  <a:tr h="223520">
                    <a:tc vMerge="1">
                      <a:txBody>
                        <a:bodyPr/>
                        <a:lstStyle/>
                        <a:p>
                          <a:endParaRPr lang="es-ES"/>
                        </a:p>
                      </a:txBody>
                      <a:tcPr/>
                    </a:tc>
                    <a:tc vMerge="1">
                      <a:txBody>
                        <a:bodyPr/>
                        <a:lstStyle/>
                        <a:p>
                          <a:endParaRPr lang="es-ES"/>
                        </a:p>
                      </a:txBody>
                      <a:tcPr/>
                    </a:tc>
                    <a:tc>
                      <a:txBody>
                        <a:bodyPr/>
                        <a:lstStyle/>
                        <a:p>
                          <a:endParaRPr lang="en-US"/>
                        </a:p>
                      </a:txBody>
                      <a:tcPr marL="68580" marR="68580" marT="0" marB="0">
                        <a:lnL>
                          <a:noFill/>
                        </a:lnL>
                        <a:lnR>
                          <a:noFill/>
                        </a:lnR>
                        <a:lnT>
                          <a:noFill/>
                        </a:lnT>
                        <a:lnB>
                          <a:noFill/>
                        </a:lnB>
                        <a:blipFill>
                          <a:blip r:embed="rId9"/>
                          <a:stretch>
                            <a:fillRect l="-253271" t="-224324" r="-100935" b="-2703"/>
                          </a:stretch>
                        </a:blipFill>
                      </a:tcPr>
                    </a:tc>
                    <a:tc>
                      <a:txBody>
                        <a:bodyPr/>
                        <a:lstStyle/>
                        <a:p>
                          <a:pPr algn="ctr">
                            <a:spcAft>
                              <a:spcPts val="800"/>
                            </a:spcAft>
                          </a:pPr>
                          <a:r>
                            <a:rPr lang="es-ES" sz="8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rPr>
                            <a:t>0.67</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07803969"/>
                      </a:ext>
                    </a:extLst>
                  </a:tr>
                </a:tbl>
              </a:graphicData>
            </a:graphic>
          </p:graphicFrame>
        </mc:Fallback>
      </mc:AlternateContent>
    </p:spTree>
    <p:extLst>
      <p:ext uri="{BB962C8B-B14F-4D97-AF65-F5344CB8AC3E}">
        <p14:creationId xmlns:p14="http://schemas.microsoft.com/office/powerpoint/2010/main" val="1347072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F6D2C-1CED-0A5C-66A3-7CA12BF0232D}"/>
              </a:ext>
            </a:extLst>
          </p:cNvPr>
          <p:cNvSpPr>
            <a:spLocks noGrp="1"/>
          </p:cNvSpPr>
          <p:nvPr>
            <p:ph type="title"/>
          </p:nvPr>
        </p:nvSpPr>
        <p:spPr>
          <a:xfrm>
            <a:off x="875776" y="424540"/>
            <a:ext cx="9392421" cy="827317"/>
          </a:xfrm>
        </p:spPr>
        <p:txBody>
          <a:bodyPr vert="horz" lIns="91440" tIns="45720" rIns="91440" bIns="45720" rtlCol="0" anchor="ctr">
            <a:noAutofit/>
          </a:bodyPr>
          <a:lstStyle/>
          <a:p>
            <a:pPr algn="just"/>
            <a:r>
              <a:rPr lang="en-US" sz="2800" dirty="0">
                <a:latin typeface="Franklin Gothic Heavy" panose="020B0903020102020204" pitchFamily="34" charset="0"/>
              </a:rPr>
              <a:t>Development of </a:t>
            </a:r>
            <a:r>
              <a:rPr lang="en-US" sz="2800" dirty="0" err="1">
                <a:latin typeface="Franklin Gothic Heavy" panose="020B0903020102020204" pitchFamily="34" charset="0"/>
              </a:rPr>
              <a:t>DeepAE</a:t>
            </a:r>
            <a:r>
              <a:rPr lang="en-US" sz="2800" dirty="0">
                <a:latin typeface="Franklin Gothic Heavy" panose="020B0903020102020204" pitchFamily="34" charset="0"/>
              </a:rPr>
              <a:t>: training an autoencoder from different </a:t>
            </a:r>
            <a:r>
              <a:rPr lang="en-US" sz="2800" dirty="0" err="1">
                <a:latin typeface="Franklin Gothic Heavy" panose="020B0903020102020204" pitchFamily="34" charset="0"/>
              </a:rPr>
              <a:t>adenocarnima</a:t>
            </a:r>
            <a:r>
              <a:rPr lang="en-US" sz="2800" dirty="0">
                <a:latin typeface="Franklin Gothic Heavy" panose="020B0903020102020204" pitchFamily="34" charset="0"/>
              </a:rPr>
              <a:t> samples</a:t>
            </a:r>
          </a:p>
        </p:txBody>
      </p:sp>
      <p:sp>
        <p:nvSpPr>
          <p:cNvPr id="3" name="Marcador de contenido 2">
            <a:extLst>
              <a:ext uri="{FF2B5EF4-FFF2-40B4-BE49-F238E27FC236}">
                <a16:creationId xmlns:a16="http://schemas.microsoft.com/office/drawing/2014/main" id="{745FA218-EF3E-6A56-0C12-D7E1D640F02B}"/>
              </a:ext>
            </a:extLst>
          </p:cNvPr>
          <p:cNvSpPr>
            <a:spLocks noGrp="1"/>
          </p:cNvSpPr>
          <p:nvPr>
            <p:ph sz="half" idx="1"/>
          </p:nvPr>
        </p:nvSpPr>
        <p:spPr>
          <a:xfrm>
            <a:off x="1245891" y="3057373"/>
            <a:ext cx="9392421" cy="3159702"/>
          </a:xfrm>
        </p:spPr>
        <p:txBody>
          <a:bodyPr vert="horz" lIns="91440" tIns="45720" rIns="91440" bIns="45720" rtlCol="0">
            <a:normAutofit/>
          </a:bodyPr>
          <a:lstStyle/>
          <a:p>
            <a:pPr algn="just"/>
            <a:r>
              <a:rPr lang="en-US" sz="2000" dirty="0">
                <a:latin typeface="Calibri" panose="020F0502020204030204" pitchFamily="34" charset="0"/>
                <a:ea typeface="Calibri" panose="020F0502020204030204" pitchFamily="34" charset="0"/>
                <a:cs typeface="Times New Roman" panose="02020603050405020304" pitchFamily="18" charset="0"/>
              </a:rPr>
              <a:t>In </a:t>
            </a:r>
            <a:r>
              <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(Sanjiv K. Dwivedi, 2020) discovered disease-relevant gene modules by training a </a:t>
            </a:r>
            <a:r>
              <a:rPr lang="en-US" sz="200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DeepAE</a:t>
            </a:r>
            <a:r>
              <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from transcript data.</a:t>
            </a:r>
            <a:endParaRPr lang="en-US" sz="2000" dirty="0"/>
          </a:p>
          <a:p>
            <a:pPr algn="just"/>
            <a:r>
              <a:rPr lang="en-US" sz="2000" dirty="0"/>
              <a:t>An AE is a type of NN used to capture the most relevant information from the input data.</a:t>
            </a:r>
          </a:p>
          <a:p>
            <a:pPr algn="just"/>
            <a:r>
              <a:rPr lang="en-US" sz="2000" dirty="0"/>
              <a:t>Some hidden layers are placed between the input and the output layers to obtain a lower dimensional representation of the input.</a:t>
            </a:r>
          </a:p>
          <a:p>
            <a:pPr algn="just"/>
            <a:r>
              <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Our goal: </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Identifying the expression characteristics of each tumor type from protein-coding gene expression.</a:t>
            </a:r>
          </a:p>
          <a:p>
            <a:pPr algn="just"/>
            <a:endParaRPr lang="en-US" sz="1600" dirty="0"/>
          </a:p>
          <a:p>
            <a:pPr algn="just"/>
            <a:endParaRPr lang="en-US" sz="2000" dirty="0"/>
          </a:p>
        </p:txBody>
      </p:sp>
      <p:pic>
        <p:nvPicPr>
          <p:cNvPr id="5" name="Imagen 4" descr="Imagen que contiene Texto&#10;&#10;Descripción generada automáticamente">
            <a:extLst>
              <a:ext uri="{FF2B5EF4-FFF2-40B4-BE49-F238E27FC236}">
                <a16:creationId xmlns:a16="http://schemas.microsoft.com/office/drawing/2014/main" id="{D12951A5-15ED-7BB1-E15B-A05A777708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7376" y="1700045"/>
            <a:ext cx="5717507" cy="950226"/>
          </a:xfrm>
          <a:prstGeom prst="rect">
            <a:avLst/>
          </a:prstGeom>
          <a:noFill/>
          <a:ln>
            <a:noFill/>
          </a:ln>
        </p:spPr>
      </p:pic>
    </p:spTree>
    <p:extLst>
      <p:ext uri="{BB962C8B-B14F-4D97-AF65-F5344CB8AC3E}">
        <p14:creationId xmlns:p14="http://schemas.microsoft.com/office/powerpoint/2010/main" val="3650266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7735302"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Franklin Gothic Heavy" panose="020B0903020102020204" pitchFamily="34" charset="0"/>
              </a:rPr>
              <a:t>Development of </a:t>
            </a:r>
            <a:r>
              <a:rPr lang="en-US" sz="3300" dirty="0" err="1">
                <a:latin typeface="Franklin Gothic Heavy" panose="020B0903020102020204" pitchFamily="34" charset="0"/>
              </a:rPr>
              <a:t>DeepAE</a:t>
            </a:r>
            <a:br>
              <a:rPr lang="en-US" sz="2800" dirty="0"/>
            </a:br>
            <a:endParaRPr lang="en-US" sz="2800" i="1" dirty="0"/>
          </a:p>
        </p:txBody>
      </p:sp>
      <p:sp>
        <p:nvSpPr>
          <p:cNvPr id="2" name="CuadroTexto 1">
            <a:extLst>
              <a:ext uri="{FF2B5EF4-FFF2-40B4-BE49-F238E27FC236}">
                <a16:creationId xmlns:a16="http://schemas.microsoft.com/office/drawing/2014/main" id="{36DB81E5-CDFE-016C-AD69-895B93E34BA4}"/>
              </a:ext>
            </a:extLst>
          </p:cNvPr>
          <p:cNvSpPr txBox="1"/>
          <p:nvPr/>
        </p:nvSpPr>
        <p:spPr>
          <a:xfrm>
            <a:off x="808092" y="3343105"/>
            <a:ext cx="7975600" cy="646331"/>
          </a:xfrm>
          <a:prstGeom prst="rect">
            <a:avLst/>
          </a:prstGeom>
          <a:noFill/>
        </p:spPr>
        <p:txBody>
          <a:bodyPr wrap="square" rtlCol="0">
            <a:spAutoFit/>
          </a:bodyPr>
          <a:lstStyle/>
          <a:p>
            <a:endParaRPr lang="es-ES" u="sng" dirty="0"/>
          </a:p>
          <a:p>
            <a:pPr marL="285750" indent="-285750" algn="just">
              <a:buFont typeface="Arial" panose="020B0604020202020204" pitchFamily="34" charset="0"/>
              <a:buChar char="•"/>
            </a:pPr>
            <a:r>
              <a:rPr lang="es-ES" dirty="0"/>
              <a:t>Training </a:t>
            </a:r>
            <a:r>
              <a:rPr lang="es-ES" dirty="0" err="1"/>
              <a:t>configuration</a:t>
            </a:r>
            <a:r>
              <a:rPr lang="es-ES" dirty="0"/>
              <a:t>:</a:t>
            </a:r>
          </a:p>
        </p:txBody>
      </p:sp>
      <p:pic>
        <p:nvPicPr>
          <p:cNvPr id="13" name="Imagen 12" descr="Imagen en blanco y negro&#10;&#10;Descripción generada automáticamente con confianza baja">
            <a:extLst>
              <a:ext uri="{FF2B5EF4-FFF2-40B4-BE49-F238E27FC236}">
                <a16:creationId xmlns:a16="http://schemas.microsoft.com/office/drawing/2014/main" id="{8B82E098-0228-E29D-0D33-132A01C16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456272" y="975504"/>
            <a:ext cx="3797108" cy="4254463"/>
          </a:xfrm>
          <a:prstGeom prst="rect">
            <a:avLst/>
          </a:prstGeom>
          <a:noFill/>
        </p:spPr>
      </p:pic>
      <mc:AlternateContent xmlns:mc="http://schemas.openxmlformats.org/markup-compatibility/2006" xmlns:a14="http://schemas.microsoft.com/office/drawing/2010/main">
        <mc:Choice Requires="a14">
          <p:sp>
            <p:nvSpPr>
              <p:cNvPr id="14" name="Cuadro de texto 5">
                <a:extLst>
                  <a:ext uri="{FF2B5EF4-FFF2-40B4-BE49-F238E27FC236}">
                    <a16:creationId xmlns:a16="http://schemas.microsoft.com/office/drawing/2014/main" id="{1C468BEA-154B-4111-62F3-670595E67331}"/>
                  </a:ext>
                </a:extLst>
              </p:cNvPr>
              <p:cNvSpPr txBox="1"/>
              <p:nvPr/>
            </p:nvSpPr>
            <p:spPr>
              <a:xfrm>
                <a:off x="959852" y="1687774"/>
                <a:ext cx="2882900" cy="1350328"/>
              </a:xfrm>
              <a:prstGeom prst="rect">
                <a:avLst/>
              </a:prstGeom>
              <a:solidFill>
                <a:schemeClr val="lt1"/>
              </a:solidFill>
              <a:ln w="6350">
                <a:solidFill>
                  <a:schemeClr val="accent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200" i="1" smtClean="0">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2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𝑠𝑖𝑔𝑚𝑜𝑖𝑑</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𝑃𝐶𝐺𝑛</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e>
                              </m:d>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e>
                          </m:d>
                        </m:sup>
                      </m:s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𝑠𝑖𝑔𝑚𝑜𝑖𝑑</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acc>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e>
                              </m:d>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e>
                          </m:d>
                        </m:sup>
                      </m:s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𝑠𝑖𝑔𝑚𝑜𝑖𝑑</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e>
                      </m:acc>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e>
                              </m:d>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e>
                          </m:d>
                        </m:sup>
                      </m:s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𝑃𝐶𝐺𝑛𝑠</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𝑠𝑖𝑔𝑚𝑜𝑖𝑑</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4</m:t>
                                  </m:r>
                                </m:e>
                              </m:d>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(4)</m:t>
                          </m:r>
                        </m:sup>
                      </m:s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Cuadro de texto 5">
                <a:extLst>
                  <a:ext uri="{FF2B5EF4-FFF2-40B4-BE49-F238E27FC236}">
                    <a16:creationId xmlns:a16="http://schemas.microsoft.com/office/drawing/2014/main" id="{1C468BEA-154B-4111-62F3-670595E67331}"/>
                  </a:ext>
                </a:extLst>
              </p:cNvPr>
              <p:cNvSpPr txBox="1">
                <a:spLocks noRot="1" noChangeAspect="1" noMove="1" noResize="1" noEditPoints="1" noAdjustHandles="1" noChangeArrowheads="1" noChangeShapeType="1" noTextEdit="1"/>
              </p:cNvSpPr>
              <p:nvPr/>
            </p:nvSpPr>
            <p:spPr>
              <a:xfrm>
                <a:off x="959852" y="1687774"/>
                <a:ext cx="2882900" cy="1350328"/>
              </a:xfrm>
              <a:prstGeom prst="rect">
                <a:avLst/>
              </a:prstGeom>
              <a:blipFill>
                <a:blip r:embed="rId4"/>
                <a:stretch>
                  <a:fillRect/>
                </a:stretch>
              </a:blipFill>
              <a:ln w="63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D32C4790-72B3-6E58-5876-485B15BA0349}"/>
                  </a:ext>
                </a:extLst>
              </p:cNvPr>
              <p:cNvSpPr txBox="1"/>
              <p:nvPr/>
            </p:nvSpPr>
            <p:spPr>
              <a:xfrm>
                <a:off x="4661436" y="1296878"/>
                <a:ext cx="3352800" cy="213212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100" i="1" smtClean="0">
                          <a:effectLst/>
                          <a:latin typeface="Cambria Math" panose="02040503050406030204" pitchFamily="18" charset="0"/>
                          <a:ea typeface="Times New Roman" panose="02020603050405020304" pitchFamily="18" charset="0"/>
                          <a:cs typeface="Times New Roman" panose="02020603050405020304" pitchFamily="18" charset="0"/>
                        </a:rPr>
                        <m:t>𝑃𝐶𝐺𝑛</m:t>
                      </m:r>
                      <m:r>
                        <a:rPr lang="es-ES" sz="1100" i="1"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solidFill>
                                <a:srgbClr val="232629"/>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𝑏𝑎𝑡𝑐h</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19594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º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𝑓𝑒𝑎𝑡𝑢𝑟𝑒𝑠</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ctrlPr>
                        </m:sSupPr>
                        <m:e>
                          <m: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512 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19594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º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𝑓𝑒𝑎𝑡𝑢𝑟𝑒𝑠</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ctrlPr>
                        </m:sSupPr>
                        <m:e>
                          <m: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512 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512</m:t>
                          </m:r>
                        </m:sup>
                      </m:sSup>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3</m:t>
                              </m:r>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ctrlPr>
                        </m:sSupPr>
                        <m:e>
                          <m: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512</m:t>
                          </m:r>
                        </m:sup>
                      </m:sSup>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(4)</m:t>
                          </m:r>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ctrlPr>
                        </m:sSupPr>
                        <m:e>
                          <m: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19594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º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𝑓𝑒𝑎𝑡𝑢𝑟𝑒𝑠</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512</m:t>
                          </m:r>
                        </m:sup>
                      </m:sSup>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4</m:t>
                              </m:r>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ctrlPr>
                        </m:sSupPr>
                        <m:e>
                          <m: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19594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º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𝑓𝑒𝑎𝑡𝑢𝑟𝑒𝑠</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𝑃𝐶𝐺𝑛𝑠</m:t>
                          </m:r>
                        </m:sub>
                      </m:s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ctrlPr>
                        </m:sSupPr>
                        <m:e>
                          <m:r>
                            <a:rPr lang="it-IT" sz="12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𝑏𝑎𝑡𝑐h</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19594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º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𝑓𝑒𝑎𝑡𝑢𝑟𝑒𝑠</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 name="CuadroTexto 14">
                <a:extLst>
                  <a:ext uri="{FF2B5EF4-FFF2-40B4-BE49-F238E27FC236}">
                    <a16:creationId xmlns:a16="http://schemas.microsoft.com/office/drawing/2014/main" id="{D32C4790-72B3-6E58-5876-485B15BA0349}"/>
                  </a:ext>
                </a:extLst>
              </p:cNvPr>
              <p:cNvSpPr txBox="1">
                <a:spLocks noRot="1" noChangeAspect="1" noMove="1" noResize="1" noEditPoints="1" noAdjustHandles="1" noChangeArrowheads="1" noChangeShapeType="1" noTextEdit="1"/>
              </p:cNvSpPr>
              <p:nvPr/>
            </p:nvSpPr>
            <p:spPr>
              <a:xfrm>
                <a:off x="4661436" y="1296878"/>
                <a:ext cx="3352800" cy="2132122"/>
              </a:xfrm>
              <a:prstGeom prst="rect">
                <a:avLst/>
              </a:prstGeom>
              <a:blipFill>
                <a:blip r:embed="rId5"/>
                <a:stretch>
                  <a:fillRect/>
                </a:stretch>
              </a:blipFill>
            </p:spPr>
            <p:txBody>
              <a:bodyPr/>
              <a:lstStyle/>
              <a:p>
                <a:r>
                  <a:rPr lang="en-US">
                    <a:noFill/>
                  </a:rPr>
                  <a:t> </a:t>
                </a:r>
              </a:p>
            </p:txBody>
          </p:sp>
        </mc:Fallback>
      </mc:AlternateContent>
      <p:graphicFrame>
        <p:nvGraphicFramePr>
          <p:cNvPr id="17" name="Tabla 16">
            <a:extLst>
              <a:ext uri="{FF2B5EF4-FFF2-40B4-BE49-F238E27FC236}">
                <a16:creationId xmlns:a16="http://schemas.microsoft.com/office/drawing/2014/main" id="{43C18C20-4847-9C8D-A3B9-D0D98524D519}"/>
              </a:ext>
            </a:extLst>
          </p:cNvPr>
          <p:cNvGraphicFramePr>
            <a:graphicFrameLocks noGrp="1"/>
          </p:cNvGraphicFramePr>
          <p:nvPr>
            <p:extLst>
              <p:ext uri="{D42A27DB-BD31-4B8C-83A1-F6EECF244321}">
                <p14:modId xmlns:p14="http://schemas.microsoft.com/office/powerpoint/2010/main" val="1168893351"/>
              </p:ext>
            </p:extLst>
          </p:nvPr>
        </p:nvGraphicFramePr>
        <p:xfrm>
          <a:off x="1098386" y="4219873"/>
          <a:ext cx="5393690" cy="2012569"/>
        </p:xfrm>
        <a:graphic>
          <a:graphicData uri="http://schemas.openxmlformats.org/drawingml/2006/table">
            <a:tbl>
              <a:tblPr firstRow="1" firstCol="1" bandRow="1"/>
              <a:tblGrid>
                <a:gridCol w="2696845">
                  <a:extLst>
                    <a:ext uri="{9D8B030D-6E8A-4147-A177-3AD203B41FA5}">
                      <a16:colId xmlns:a16="http://schemas.microsoft.com/office/drawing/2014/main" val="3188226516"/>
                    </a:ext>
                  </a:extLst>
                </a:gridCol>
                <a:gridCol w="2696845">
                  <a:extLst>
                    <a:ext uri="{9D8B030D-6E8A-4147-A177-3AD203B41FA5}">
                      <a16:colId xmlns:a16="http://schemas.microsoft.com/office/drawing/2014/main" val="3878172894"/>
                    </a:ext>
                  </a:extLst>
                </a:gridCol>
              </a:tblGrid>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Settings</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Value</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387002388"/>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Epochs</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1000</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1396894067"/>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Learning Rate</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0.0001</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89797477"/>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Cancer Type</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n-US" sz="95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7 different adenocarcinomas</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32303166"/>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Test Size</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44936255"/>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Loss function</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MSE</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2725533720"/>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Number of Genes</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19594</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683566342"/>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Batch size </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256</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2125782574"/>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Optimizer</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Adam</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9625790"/>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Beta 1</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0.9</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577149405"/>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Beta 2 </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0.999</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56818421"/>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Epsilon</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1·10</a:t>
                      </a:r>
                      <a:r>
                        <a:rPr lang="es-ES" sz="1000" baseline="30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1037617154"/>
                  </a:ext>
                </a:extLst>
              </a:tr>
              <a:tr h="0">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Weight decay</a:t>
                      </a:r>
                      <a:endParaRPr lang="it-IT"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1·10</a:t>
                      </a:r>
                      <a:r>
                        <a:rPr lang="es-ES" sz="1000" baseline="30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a:t>
                      </a:r>
                      <a:endParaRPr lang="it-IT"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52617514"/>
                  </a:ext>
                </a:extLst>
              </a:tr>
            </a:tbl>
          </a:graphicData>
        </a:graphic>
      </p:graphicFrame>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C06EBBDE-5CDC-A7A8-ABE0-21A34EB98527}"/>
                  </a:ext>
                </a:extLst>
              </p:cNvPr>
              <p:cNvSpPr txBox="1"/>
              <p:nvPr/>
            </p:nvSpPr>
            <p:spPr>
              <a:xfrm>
                <a:off x="4090302" y="1948669"/>
                <a:ext cx="977633" cy="6155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1600" i="1" smtClean="0">
                          <a:effectLst/>
                          <a:latin typeface="Cambria Math" panose="02040503050406030204" pitchFamily="18" charset="0"/>
                          <a:ea typeface="Times New Roman" panose="02020603050405020304" pitchFamily="18" charset="0"/>
                          <a:cs typeface="Times New Roman" panose="02020603050405020304" pitchFamily="18" charset="0"/>
                        </a:rPr>
                        <m:t>𝑤h𝑒𝑟𝑒</m:t>
                      </m:r>
                      <m:r>
                        <a:rPr lang="es-ES" sz="160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18" name="CuadroTexto 17">
                <a:extLst>
                  <a:ext uri="{FF2B5EF4-FFF2-40B4-BE49-F238E27FC236}">
                    <a16:creationId xmlns:a16="http://schemas.microsoft.com/office/drawing/2014/main" id="{C06EBBDE-5CDC-A7A8-ABE0-21A34EB98527}"/>
                  </a:ext>
                </a:extLst>
              </p:cNvPr>
              <p:cNvSpPr txBox="1">
                <a:spLocks noRot="1" noChangeAspect="1" noMove="1" noResize="1" noEditPoints="1" noAdjustHandles="1" noChangeArrowheads="1" noChangeShapeType="1" noTextEdit="1"/>
              </p:cNvSpPr>
              <p:nvPr/>
            </p:nvSpPr>
            <p:spPr>
              <a:xfrm>
                <a:off x="4090302" y="1948669"/>
                <a:ext cx="977633" cy="615553"/>
              </a:xfrm>
              <a:prstGeom prst="rect">
                <a:avLst/>
              </a:prstGeom>
              <a:blipFill>
                <a:blip r:embed="rId6"/>
                <a:stretch>
                  <a:fillRect/>
                </a:stretch>
              </a:blipFill>
            </p:spPr>
            <p:txBody>
              <a:bodyPr/>
              <a:lstStyle/>
              <a:p>
                <a:r>
                  <a:rPr lang="en-US">
                    <a:noFill/>
                  </a:rPr>
                  <a:t> </a:t>
                </a:r>
              </a:p>
            </p:txBody>
          </p:sp>
        </mc:Fallback>
      </mc:AlternateContent>
      <p:sp>
        <p:nvSpPr>
          <p:cNvPr id="19" name="CuadroTexto 18">
            <a:extLst>
              <a:ext uri="{FF2B5EF4-FFF2-40B4-BE49-F238E27FC236}">
                <a16:creationId xmlns:a16="http://schemas.microsoft.com/office/drawing/2014/main" id="{79DB4313-82A4-BA7B-4D32-23F8845DDDA8}"/>
              </a:ext>
            </a:extLst>
          </p:cNvPr>
          <p:cNvSpPr txBox="1"/>
          <p:nvPr/>
        </p:nvSpPr>
        <p:spPr>
          <a:xfrm>
            <a:off x="6811709" y="5099457"/>
            <a:ext cx="4667086" cy="923330"/>
          </a:xfrm>
          <a:prstGeom prst="rect">
            <a:avLst/>
          </a:prstGeom>
          <a:noFill/>
        </p:spPr>
        <p:txBody>
          <a:bodyPr wrap="square" rtlCol="0">
            <a:spAutoFit/>
          </a:bodyPr>
          <a:lstStyle/>
          <a:p>
            <a:endParaRPr lang="es-ES" u="sng" dirty="0"/>
          </a:p>
          <a:p>
            <a:pPr marL="285750" indent="-285750" algn="just">
              <a:buFont typeface="Arial" panose="020B0604020202020204" pitchFamily="34" charset="0"/>
              <a:buChar char="•"/>
            </a:pPr>
            <a:r>
              <a:rPr lang="es-ES" dirty="0" err="1"/>
              <a:t>The</a:t>
            </a:r>
            <a:r>
              <a:rPr lang="es-ES" dirty="0"/>
              <a:t> </a:t>
            </a:r>
            <a:r>
              <a:rPr lang="es-ES" dirty="0" err="1"/>
              <a:t>trained</a:t>
            </a:r>
            <a:r>
              <a:rPr lang="es-ES" dirty="0"/>
              <a:t> </a:t>
            </a:r>
            <a:r>
              <a:rPr lang="es-ES" dirty="0" err="1"/>
              <a:t>model</a:t>
            </a:r>
            <a:r>
              <a:rPr lang="es-ES" dirty="0"/>
              <a:t> </a:t>
            </a:r>
            <a:r>
              <a:rPr lang="es-ES" dirty="0" err="1"/>
              <a:t>with</a:t>
            </a:r>
            <a:r>
              <a:rPr lang="es-ES" dirty="0"/>
              <a:t> </a:t>
            </a:r>
            <a:r>
              <a:rPr lang="es-ES" dirty="0" err="1"/>
              <a:t>its</a:t>
            </a:r>
            <a:r>
              <a:rPr lang="es-ES" dirty="0"/>
              <a:t> </a:t>
            </a:r>
            <a:r>
              <a:rPr lang="es-ES" dirty="0" err="1"/>
              <a:t>weights</a:t>
            </a:r>
            <a:r>
              <a:rPr lang="es-ES" dirty="0"/>
              <a:t> </a:t>
            </a:r>
            <a:r>
              <a:rPr lang="es-ES" dirty="0" err="1"/>
              <a:t>was</a:t>
            </a:r>
            <a:r>
              <a:rPr lang="es-ES" dirty="0"/>
              <a:t> </a:t>
            </a:r>
            <a:r>
              <a:rPr lang="es-ES" dirty="0" err="1"/>
              <a:t>saved</a:t>
            </a:r>
            <a:r>
              <a:rPr lang="es-ES" dirty="0"/>
              <a:t> in </a:t>
            </a:r>
            <a:r>
              <a:rPr lang="es-ES" dirty="0" err="1"/>
              <a:t>wandb</a:t>
            </a:r>
            <a:r>
              <a:rPr lang="es-ES" dirty="0"/>
              <a:t>.</a:t>
            </a:r>
          </a:p>
        </p:txBody>
      </p:sp>
    </p:spTree>
    <p:extLst>
      <p:ext uri="{BB962C8B-B14F-4D97-AF65-F5344CB8AC3E}">
        <p14:creationId xmlns:p14="http://schemas.microsoft.com/office/powerpoint/2010/main" val="4276778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7735302"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Franklin Gothic Heavy" panose="020B0903020102020204" pitchFamily="34" charset="0"/>
              </a:rPr>
              <a:t>Development of </a:t>
            </a:r>
            <a:r>
              <a:rPr lang="en-US" sz="3300" dirty="0" err="1">
                <a:latin typeface="Franklin Gothic Heavy" panose="020B0903020102020204" pitchFamily="34" charset="0"/>
              </a:rPr>
              <a:t>DeepAE</a:t>
            </a:r>
            <a:br>
              <a:rPr lang="en-US" sz="2800" dirty="0"/>
            </a:br>
            <a:endParaRPr lang="en-US" sz="2800" i="1" dirty="0"/>
          </a:p>
        </p:txBody>
      </p:sp>
      <p:sp>
        <p:nvSpPr>
          <p:cNvPr id="2" name="CuadroTexto 1">
            <a:extLst>
              <a:ext uri="{FF2B5EF4-FFF2-40B4-BE49-F238E27FC236}">
                <a16:creationId xmlns:a16="http://schemas.microsoft.com/office/drawing/2014/main" id="{36DB81E5-CDFE-016C-AD69-895B93E34BA4}"/>
              </a:ext>
            </a:extLst>
          </p:cNvPr>
          <p:cNvSpPr txBox="1"/>
          <p:nvPr/>
        </p:nvSpPr>
        <p:spPr>
          <a:xfrm>
            <a:off x="711468" y="1572009"/>
            <a:ext cx="7975600" cy="646331"/>
          </a:xfrm>
          <a:prstGeom prst="rect">
            <a:avLst/>
          </a:prstGeom>
          <a:noFill/>
        </p:spPr>
        <p:txBody>
          <a:bodyPr wrap="square" rtlCol="0">
            <a:spAutoFit/>
          </a:bodyPr>
          <a:lstStyle/>
          <a:p>
            <a:endParaRPr lang="es-ES" u="sng" dirty="0"/>
          </a:p>
          <a:p>
            <a:pPr marL="285750" indent="-285750" algn="just">
              <a:buFont typeface="Arial" panose="020B0604020202020204" pitchFamily="34" charset="0"/>
              <a:buChar char="•"/>
            </a:pPr>
            <a:endParaRPr lang="es-ES" dirty="0"/>
          </a:p>
        </p:txBody>
      </p:sp>
      <p:sp>
        <p:nvSpPr>
          <p:cNvPr id="11" name="Título 1">
            <a:extLst>
              <a:ext uri="{FF2B5EF4-FFF2-40B4-BE49-F238E27FC236}">
                <a16:creationId xmlns:a16="http://schemas.microsoft.com/office/drawing/2014/main" id="{F9BBF3C2-3180-9A47-88DD-4B61D285A33B}"/>
              </a:ext>
            </a:extLst>
          </p:cNvPr>
          <p:cNvSpPr txBox="1">
            <a:spLocks/>
          </p:cNvSpPr>
          <p:nvPr/>
        </p:nvSpPr>
        <p:spPr>
          <a:xfrm>
            <a:off x="711468" y="1106115"/>
            <a:ext cx="7289532"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u="sng" dirty="0" err="1"/>
              <a:t>Results</a:t>
            </a:r>
            <a:endParaRPr lang="es-ES" sz="2000" u="sng" dirty="0"/>
          </a:p>
        </p:txBody>
      </p:sp>
      <p:graphicFrame>
        <p:nvGraphicFramePr>
          <p:cNvPr id="4" name="Tabla 3">
            <a:extLst>
              <a:ext uri="{FF2B5EF4-FFF2-40B4-BE49-F238E27FC236}">
                <a16:creationId xmlns:a16="http://schemas.microsoft.com/office/drawing/2014/main" id="{D7592643-DEFA-5780-6B8E-C0042CD6916B}"/>
              </a:ext>
            </a:extLst>
          </p:cNvPr>
          <p:cNvGraphicFramePr>
            <a:graphicFrameLocks noGrp="1"/>
          </p:cNvGraphicFramePr>
          <p:nvPr>
            <p:extLst>
              <p:ext uri="{D42A27DB-BD31-4B8C-83A1-F6EECF244321}">
                <p14:modId xmlns:p14="http://schemas.microsoft.com/office/powerpoint/2010/main" val="3433781698"/>
              </p:ext>
            </p:extLst>
          </p:nvPr>
        </p:nvGraphicFramePr>
        <p:xfrm>
          <a:off x="2107637" y="1410117"/>
          <a:ext cx="2517140" cy="558800"/>
        </p:xfrm>
        <a:graphic>
          <a:graphicData uri="http://schemas.openxmlformats.org/drawingml/2006/table">
            <a:tbl>
              <a:tblPr firstRow="1" firstCol="1" bandRow="1"/>
              <a:tblGrid>
                <a:gridCol w="704850">
                  <a:extLst>
                    <a:ext uri="{9D8B030D-6E8A-4147-A177-3AD203B41FA5}">
                      <a16:colId xmlns:a16="http://schemas.microsoft.com/office/drawing/2014/main" val="2117544472"/>
                    </a:ext>
                  </a:extLst>
                </a:gridCol>
                <a:gridCol w="876935">
                  <a:extLst>
                    <a:ext uri="{9D8B030D-6E8A-4147-A177-3AD203B41FA5}">
                      <a16:colId xmlns:a16="http://schemas.microsoft.com/office/drawing/2014/main" val="1053990149"/>
                    </a:ext>
                  </a:extLst>
                </a:gridCol>
                <a:gridCol w="935355">
                  <a:extLst>
                    <a:ext uri="{9D8B030D-6E8A-4147-A177-3AD203B41FA5}">
                      <a16:colId xmlns:a16="http://schemas.microsoft.com/office/drawing/2014/main" val="1837057682"/>
                    </a:ext>
                  </a:extLst>
                </a:gridCol>
              </a:tblGrid>
              <a:tr h="129540">
                <a:tc>
                  <a:txBody>
                    <a:bodyPr/>
                    <a:lstStyle/>
                    <a:p>
                      <a:pPr algn="ctr">
                        <a:spcAft>
                          <a:spcPts val="800"/>
                        </a:spcAft>
                      </a:pPr>
                      <a:r>
                        <a:rPr lang="en-U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a:spcAft>
                          <a:spcPts val="800"/>
                        </a:spcAft>
                      </a:pPr>
                      <a:r>
                        <a:rPr lang="en-U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p>
                      <a:pPr algn="ctr">
                        <a:spcAft>
                          <a:spcPts val="800"/>
                        </a:spcAft>
                      </a:pPr>
                      <a:r>
                        <a:rPr lang="en-U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MSE Loss</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a:spcAft>
                          <a:spcPts val="800"/>
                        </a:spcAft>
                      </a:pPr>
                      <a:r>
                        <a:rPr lang="en-US" sz="10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Validation</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p>
                      <a:pPr algn="ctr">
                        <a:spcAft>
                          <a:spcPts val="800"/>
                        </a:spcAft>
                      </a:pPr>
                      <a:r>
                        <a:rPr lang="en-US" sz="10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MSE Loss</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1578421830"/>
                  </a:ext>
                </a:extLst>
              </a:tr>
              <a:tr h="135890">
                <a:tc>
                  <a:txBody>
                    <a:bodyPr/>
                    <a:lstStyle/>
                    <a:p>
                      <a:pPr algn="ctr">
                        <a:spcAft>
                          <a:spcPts val="800"/>
                        </a:spcAft>
                      </a:pPr>
                      <a:r>
                        <a:rPr lang="en-U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DeepAE</a:t>
                      </a:r>
                      <a:endParaRPr lang="en-US" sz="120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a:spcAft>
                          <a:spcPts val="800"/>
                        </a:spcAft>
                      </a:pP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0.0066</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a:spcAft>
                          <a:spcPts val="800"/>
                        </a:spcAft>
                      </a:pP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0.0071</a:t>
                      </a:r>
                      <a:endParaRPr lang="en-US" sz="12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3479381966"/>
                  </a:ext>
                </a:extLst>
              </a:tr>
            </a:tbl>
          </a:graphicData>
        </a:graphic>
      </p:graphicFrame>
      <p:pic>
        <p:nvPicPr>
          <p:cNvPr id="7" name="Imagen 6" descr="Interfaz de usuario gráfica, Gráfico&#10;&#10;Descripción generada automáticamente">
            <a:extLst>
              <a:ext uri="{FF2B5EF4-FFF2-40B4-BE49-F238E27FC236}">
                <a16:creationId xmlns:a16="http://schemas.microsoft.com/office/drawing/2014/main" id="{402DFB03-B536-3AAB-8305-81E394531D42}"/>
              </a:ext>
            </a:extLst>
          </p:cNvPr>
          <p:cNvPicPr>
            <a:picLocks noChangeAspect="1"/>
          </p:cNvPicPr>
          <p:nvPr/>
        </p:nvPicPr>
        <p:blipFill rotWithShape="1">
          <a:blip r:embed="rId3">
            <a:extLst>
              <a:ext uri="{28A0092B-C50C-407E-A947-70E740481C1C}">
                <a14:useLocalDpi xmlns:a14="http://schemas.microsoft.com/office/drawing/2010/main" val="0"/>
              </a:ext>
            </a:extLst>
          </a:blip>
          <a:srcRect l="1194" t="1851" r="1529" b="2897"/>
          <a:stretch/>
        </p:blipFill>
        <p:spPr bwMode="auto">
          <a:xfrm>
            <a:off x="1036735" y="2322737"/>
            <a:ext cx="3542384" cy="1830790"/>
          </a:xfrm>
          <a:prstGeom prst="rect">
            <a:avLst/>
          </a:prstGeom>
          <a:noFill/>
          <a:ln>
            <a:noFill/>
          </a:ln>
          <a:extLst>
            <a:ext uri="{53640926-AAD7-44D8-BBD7-CCE9431645EC}">
              <a14:shadowObscured xmlns:a14="http://schemas.microsoft.com/office/drawing/2010/main"/>
            </a:ext>
          </a:extLst>
        </p:spPr>
      </p:pic>
      <p:pic>
        <p:nvPicPr>
          <p:cNvPr id="8" name="Imagen 7" descr="Interfaz de usuario gráfica, Gráfico&#10;&#10;Descripción generada automáticamente">
            <a:extLst>
              <a:ext uri="{FF2B5EF4-FFF2-40B4-BE49-F238E27FC236}">
                <a16:creationId xmlns:a16="http://schemas.microsoft.com/office/drawing/2014/main" id="{1F49BA8E-1D9E-7A6A-2590-73B290E8B922}"/>
              </a:ext>
            </a:extLst>
          </p:cNvPr>
          <p:cNvPicPr>
            <a:picLocks noChangeAspect="1"/>
          </p:cNvPicPr>
          <p:nvPr/>
        </p:nvPicPr>
        <p:blipFill rotWithShape="1">
          <a:blip r:embed="rId4">
            <a:extLst>
              <a:ext uri="{28A0092B-C50C-407E-A947-70E740481C1C}">
                <a14:useLocalDpi xmlns:a14="http://schemas.microsoft.com/office/drawing/2010/main" val="0"/>
              </a:ext>
            </a:extLst>
          </a:blip>
          <a:srcRect l="1194" t="2346" r="1400" b="2578"/>
          <a:stretch/>
        </p:blipFill>
        <p:spPr bwMode="auto">
          <a:xfrm>
            <a:off x="1026166" y="4370596"/>
            <a:ext cx="3563522" cy="1830789"/>
          </a:xfrm>
          <a:prstGeom prst="rect">
            <a:avLst/>
          </a:prstGeom>
          <a:noFill/>
          <a:ln>
            <a:noFill/>
          </a:ln>
          <a:extLst>
            <a:ext uri="{53640926-AAD7-44D8-BBD7-CCE9431645EC}">
              <a14:shadowObscured xmlns:a14="http://schemas.microsoft.com/office/drawing/2010/main"/>
            </a:ext>
          </a:extLst>
        </p:spPr>
      </p:pic>
      <p:pic>
        <p:nvPicPr>
          <p:cNvPr id="9" name="Imagen 8" descr="Interfaz de usuario gráfica, Aplicación&#10;&#10;Descripción generada automáticamente">
            <a:extLst>
              <a:ext uri="{FF2B5EF4-FFF2-40B4-BE49-F238E27FC236}">
                <a16:creationId xmlns:a16="http://schemas.microsoft.com/office/drawing/2014/main" id="{7D03A7EE-34FE-9604-B873-25B3EEB235D7}"/>
              </a:ext>
            </a:extLst>
          </p:cNvPr>
          <p:cNvPicPr>
            <a:picLocks noChangeAspect="1"/>
          </p:cNvPicPr>
          <p:nvPr/>
        </p:nvPicPr>
        <p:blipFill>
          <a:blip r:embed="rId5"/>
          <a:stretch>
            <a:fillRect/>
          </a:stretch>
        </p:blipFill>
        <p:spPr>
          <a:xfrm>
            <a:off x="4982530" y="1895175"/>
            <a:ext cx="6764084" cy="4375497"/>
          </a:xfrm>
          <a:prstGeom prst="rect">
            <a:avLst/>
          </a:prstGeom>
        </p:spPr>
      </p:pic>
      <p:sp>
        <p:nvSpPr>
          <p:cNvPr id="5" name="CuadroTexto 4">
            <a:extLst>
              <a:ext uri="{FF2B5EF4-FFF2-40B4-BE49-F238E27FC236}">
                <a16:creationId xmlns:a16="http://schemas.microsoft.com/office/drawing/2014/main" id="{61425A93-8DDE-5689-706B-3829927B4CB6}"/>
              </a:ext>
            </a:extLst>
          </p:cNvPr>
          <p:cNvSpPr txBox="1"/>
          <p:nvPr/>
        </p:nvSpPr>
        <p:spPr>
          <a:xfrm>
            <a:off x="9848538" y="254833"/>
            <a:ext cx="2006277" cy="646331"/>
          </a:xfrm>
          <a:prstGeom prst="rect">
            <a:avLst/>
          </a:prstGeom>
          <a:noFill/>
        </p:spPr>
        <p:txBody>
          <a:bodyPr wrap="square" rtlCol="0">
            <a:spAutoFit/>
          </a:bodyPr>
          <a:lstStyle/>
          <a:p>
            <a:r>
              <a:rPr lang="es-ES" sz="1200" dirty="0">
                <a:hlinkClick r:id="rId6"/>
              </a:rPr>
              <a:t>https://wandb.ai/fcarazo/Training_DeepAE/runs/32y44uvf?workspace=user-jsanchoo</a:t>
            </a:r>
            <a:endParaRPr lang="es-ES" sz="1200" dirty="0"/>
          </a:p>
        </p:txBody>
      </p:sp>
    </p:spTree>
    <p:extLst>
      <p:ext uri="{BB962C8B-B14F-4D97-AF65-F5344CB8AC3E}">
        <p14:creationId xmlns:p14="http://schemas.microsoft.com/office/powerpoint/2010/main" val="298081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44866" y="661388"/>
            <a:ext cx="9419274" cy="1466400"/>
          </a:xfrm>
        </p:spPr>
        <p:txBody>
          <a:bodyPr/>
          <a:lstStyle/>
          <a:p>
            <a:pPr algn="ctr"/>
            <a:r>
              <a:rPr lang="en" sz="5400" dirty="0">
                <a:solidFill>
                  <a:schemeClr val="tx1"/>
                </a:solidFill>
                <a:latin typeface="Franklin Gothic Heavy" panose="020B0903020102020204" pitchFamily="34" charset="0"/>
              </a:rPr>
              <a:t>THEORETICAL BACKGROUND</a:t>
            </a:r>
          </a:p>
        </p:txBody>
      </p:sp>
      <p:pic>
        <p:nvPicPr>
          <p:cNvPr id="7" name="Imagen 6"/>
          <p:cNvPicPr>
            <a:picLocks noChangeAspect="1"/>
          </p:cNvPicPr>
          <p:nvPr/>
        </p:nvPicPr>
        <p:blipFill>
          <a:blip r:embed="rId2"/>
          <a:stretch>
            <a:fillRect/>
          </a:stretch>
        </p:blipFill>
        <p:spPr>
          <a:xfrm>
            <a:off x="806486" y="2584174"/>
            <a:ext cx="11102250" cy="4098906"/>
          </a:xfrm>
          <a:prstGeom prst="rect">
            <a:avLst/>
          </a:prstGeom>
        </p:spPr>
      </p:pic>
    </p:spTree>
    <p:extLst>
      <p:ext uri="{BB962C8B-B14F-4D97-AF65-F5344CB8AC3E}">
        <p14:creationId xmlns:p14="http://schemas.microsoft.com/office/powerpoint/2010/main" val="2588312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7551387"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Franklin Gothic Heavy" panose="020B0903020102020204" pitchFamily="34" charset="0"/>
              </a:rPr>
              <a:t>Development of </a:t>
            </a:r>
            <a:r>
              <a:rPr lang="en-US" sz="2800" dirty="0" err="1">
                <a:latin typeface="Franklin Gothic Heavy" panose="020B0903020102020204" pitchFamily="34" charset="0"/>
              </a:rPr>
              <a:t>deepSF&amp;AEensemble</a:t>
            </a:r>
            <a:br>
              <a:rPr lang="en-US" sz="2400" dirty="0"/>
            </a:br>
            <a:endParaRPr lang="en-US" sz="2400" i="1" dirty="0"/>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C06EBBDE-5CDC-A7A8-ABE0-21A34EB98527}"/>
                  </a:ext>
                </a:extLst>
              </p:cNvPr>
              <p:cNvSpPr txBox="1"/>
              <p:nvPr/>
            </p:nvSpPr>
            <p:spPr>
              <a:xfrm>
                <a:off x="5198703" y="2160767"/>
                <a:ext cx="977633"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1200" i="1" smtClean="0">
                          <a:effectLst/>
                          <a:latin typeface="Cambria Math" panose="02040503050406030204" pitchFamily="18" charset="0"/>
                          <a:ea typeface="Times New Roman" panose="02020603050405020304" pitchFamily="18" charset="0"/>
                          <a:cs typeface="Times New Roman" panose="02020603050405020304" pitchFamily="18" charset="0"/>
                        </a:rPr>
                        <m:t>𝑤h𝑒𝑟𝑒</m:t>
                      </m:r>
                      <m:r>
                        <a:rPr lang="es-ES" sz="120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18" name="CuadroTexto 17">
                <a:extLst>
                  <a:ext uri="{FF2B5EF4-FFF2-40B4-BE49-F238E27FC236}">
                    <a16:creationId xmlns:a16="http://schemas.microsoft.com/office/drawing/2014/main" id="{C06EBBDE-5CDC-A7A8-ABE0-21A34EB98527}"/>
                  </a:ext>
                </a:extLst>
              </p:cNvPr>
              <p:cNvSpPr txBox="1">
                <a:spLocks noRot="1" noChangeAspect="1" noMove="1" noResize="1" noEditPoints="1" noAdjustHandles="1" noChangeArrowheads="1" noChangeShapeType="1" noTextEdit="1"/>
              </p:cNvSpPr>
              <p:nvPr/>
            </p:nvSpPr>
            <p:spPr>
              <a:xfrm>
                <a:off x="5198703" y="2160767"/>
                <a:ext cx="977633" cy="553998"/>
              </a:xfrm>
              <a:prstGeom prst="rect">
                <a:avLst/>
              </a:prstGeom>
              <a:blipFill>
                <a:blip r:embed="rId3"/>
                <a:stretch>
                  <a:fillRect/>
                </a:stretch>
              </a:blipFill>
            </p:spPr>
            <p:txBody>
              <a:bodyPr/>
              <a:lstStyle/>
              <a:p>
                <a:r>
                  <a:rPr lang="en-US">
                    <a:noFill/>
                  </a:rPr>
                  <a:t> </a:t>
                </a:r>
              </a:p>
            </p:txBody>
          </p:sp>
        </mc:Fallback>
      </mc:AlternateContent>
      <p:pic>
        <p:nvPicPr>
          <p:cNvPr id="11" name="Imagen 10" descr="Imagen de la pantalla de un celular&#10;&#10;Descripción generada automáticamente con confianza baja">
            <a:extLst>
              <a:ext uri="{FF2B5EF4-FFF2-40B4-BE49-F238E27FC236}">
                <a16:creationId xmlns:a16="http://schemas.microsoft.com/office/drawing/2014/main" id="{C5B1C40B-AE33-8AF5-EC39-BD95D2D7B3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24408" y="400293"/>
            <a:ext cx="3978374" cy="6352747"/>
          </a:xfrm>
          <a:prstGeom prst="rect">
            <a:avLst/>
          </a:prstGeom>
          <a:noFill/>
          <a:ln>
            <a:noFill/>
          </a:ln>
        </p:spPr>
      </p:pic>
      <mc:AlternateContent xmlns:mc="http://schemas.openxmlformats.org/markup-compatibility/2006" xmlns:a14="http://schemas.microsoft.com/office/drawing/2010/main">
        <mc:Choice Requires="a14">
          <p:sp>
            <p:nvSpPr>
              <p:cNvPr id="12" name="Cuadro de texto 5">
                <a:extLst>
                  <a:ext uri="{FF2B5EF4-FFF2-40B4-BE49-F238E27FC236}">
                    <a16:creationId xmlns:a16="http://schemas.microsoft.com/office/drawing/2014/main" id="{739459F3-422F-40E1-E735-B25381DC6088}"/>
                  </a:ext>
                </a:extLst>
              </p:cNvPr>
              <p:cNvSpPr txBox="1"/>
              <p:nvPr/>
            </p:nvSpPr>
            <p:spPr>
              <a:xfrm>
                <a:off x="1252923" y="1321001"/>
                <a:ext cx="2394944" cy="7112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𝑟𝑒𝑙𝑢</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𝑆𝐹</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e>
                              </m:d>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𝑟𝑒𝑙𝑢</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acc>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e>
                              </m:d>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Cuadro de texto 5">
                <a:extLst>
                  <a:ext uri="{FF2B5EF4-FFF2-40B4-BE49-F238E27FC236}">
                    <a16:creationId xmlns:a16="http://schemas.microsoft.com/office/drawing/2014/main" id="{739459F3-422F-40E1-E735-B25381DC6088}"/>
                  </a:ext>
                </a:extLst>
              </p:cNvPr>
              <p:cNvSpPr txBox="1">
                <a:spLocks noRot="1" noChangeAspect="1" noMove="1" noResize="1" noEditPoints="1" noAdjustHandles="1" noChangeArrowheads="1" noChangeShapeType="1" noTextEdit="1"/>
              </p:cNvSpPr>
              <p:nvPr/>
            </p:nvSpPr>
            <p:spPr>
              <a:xfrm>
                <a:off x="1252923" y="1321001"/>
                <a:ext cx="2394944" cy="711200"/>
              </a:xfrm>
              <a:prstGeom prst="rect">
                <a:avLst/>
              </a:prstGeom>
              <a:blipFill>
                <a:blip r:embed="rId5"/>
                <a:stretch>
                  <a:fillRect/>
                </a:stretch>
              </a:blipFill>
              <a:ln w="63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uadro de texto 5">
                <a:extLst>
                  <a:ext uri="{FF2B5EF4-FFF2-40B4-BE49-F238E27FC236}">
                    <a16:creationId xmlns:a16="http://schemas.microsoft.com/office/drawing/2014/main" id="{7614DB27-254A-7851-FB39-FA0927C0027F}"/>
                  </a:ext>
                </a:extLst>
              </p:cNvPr>
              <p:cNvSpPr txBox="1"/>
              <p:nvPr/>
            </p:nvSpPr>
            <p:spPr>
              <a:xfrm>
                <a:off x="3889476" y="1135398"/>
                <a:ext cx="3022600" cy="9398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𝐴</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sub>
                          </m:sSub>
                        </m:sub>
                      </m:s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𝑠𝑖𝑔𝑚𝑜𝑖𝑑</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𝑃𝐶𝐺𝑛</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𝐴</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𝐴</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𝐴</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sub>
                          </m:sSub>
                        </m:sub>
                      </m:s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𝑠𝑖𝑔𝑚𝑜𝑖𝑑</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acc>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𝐴</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sub>
                                  </m:sSub>
                                </m:e>
                              </m:d>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𝐴</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sub>
                              </m:sSub>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𝐴</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3</m:t>
                              </m:r>
                            </m:sub>
                          </m:sSub>
                        </m:sub>
                      </m:s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𝑠𝑖𝑔𝑚𝑜𝑖𝑑</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𝑜𝑢𝑡</m:t>
                          </m:r>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2</m:t>
                              </m:r>
                            </m:sub>
                          </m:sSub>
                        </m:e>
                      </m:acc>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𝑊</m:t>
                          </m:r>
                        </m:e>
                        <m:sup>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𝐴</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3</m:t>
                                      </m:r>
                                    </m:sub>
                                  </m:sSub>
                                </m:e>
                              </m:d>
                            </m:e>
                            <m: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𝑏</m:t>
                          </m:r>
                        </m:e>
                        <m:sup>
                          <m:d>
                            <m:d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𝐴</m:t>
                              </m:r>
                              <m:sSub>
                                <m:sSubPr>
                                  <m:ctrlPr>
                                    <a:rPr lang="it-IT"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3</m:t>
                                  </m:r>
                                </m:sub>
                              </m:sSub>
                            </m:e>
                          </m:d>
                        </m:sup>
                      </m:sSup>
                      <m:r>
                        <a:rPr lang="es-ES" sz="11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 name="Cuadro de texto 5">
                <a:extLst>
                  <a:ext uri="{FF2B5EF4-FFF2-40B4-BE49-F238E27FC236}">
                    <a16:creationId xmlns:a16="http://schemas.microsoft.com/office/drawing/2014/main" id="{7614DB27-254A-7851-FB39-FA0927C0027F}"/>
                  </a:ext>
                </a:extLst>
              </p:cNvPr>
              <p:cNvSpPr txBox="1">
                <a:spLocks noRot="1" noChangeAspect="1" noMove="1" noResize="1" noEditPoints="1" noAdjustHandles="1" noChangeArrowheads="1" noChangeShapeType="1" noTextEdit="1"/>
              </p:cNvSpPr>
              <p:nvPr/>
            </p:nvSpPr>
            <p:spPr>
              <a:xfrm>
                <a:off x="3889476" y="1135398"/>
                <a:ext cx="3022600" cy="939800"/>
              </a:xfrm>
              <a:prstGeom prst="rect">
                <a:avLst/>
              </a:prstGeom>
              <a:blipFill>
                <a:blip r:embed="rId6"/>
                <a:stretch>
                  <a:fillRect b="-3871"/>
                </a:stretch>
              </a:blipFill>
              <a:ln w="6350">
                <a:solidFill>
                  <a:schemeClr val="bg1"/>
                </a:solidFill>
              </a:ln>
            </p:spPr>
            <p:txBody>
              <a:bodyPr/>
              <a:lstStyle/>
              <a:p>
                <a:r>
                  <a:rPr lang="en-US">
                    <a:noFill/>
                  </a:rPr>
                  <a:t> </a:t>
                </a:r>
              </a:p>
            </p:txBody>
          </p:sp>
        </mc:Fallback>
      </mc:AlternateContent>
      <p:sp>
        <p:nvSpPr>
          <p:cNvPr id="4" name="Abrir llave 3">
            <a:extLst>
              <a:ext uri="{FF2B5EF4-FFF2-40B4-BE49-F238E27FC236}">
                <a16:creationId xmlns:a16="http://schemas.microsoft.com/office/drawing/2014/main" id="{2CF44423-DE30-711F-2A39-7876F980BAED}"/>
              </a:ext>
            </a:extLst>
          </p:cNvPr>
          <p:cNvSpPr/>
          <p:nvPr/>
        </p:nvSpPr>
        <p:spPr>
          <a:xfrm>
            <a:off x="3764047" y="1235452"/>
            <a:ext cx="165100" cy="7968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1" name="Abrir llave 20">
            <a:extLst>
              <a:ext uri="{FF2B5EF4-FFF2-40B4-BE49-F238E27FC236}">
                <a16:creationId xmlns:a16="http://schemas.microsoft.com/office/drawing/2014/main" id="{CF5123C7-9680-537A-8409-4ECEE6871726}"/>
              </a:ext>
            </a:extLst>
          </p:cNvPr>
          <p:cNvSpPr/>
          <p:nvPr/>
        </p:nvSpPr>
        <p:spPr>
          <a:xfrm>
            <a:off x="1197937" y="1438755"/>
            <a:ext cx="109971" cy="4253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8" name="Imagen 7">
            <a:extLst>
              <a:ext uri="{FF2B5EF4-FFF2-40B4-BE49-F238E27FC236}">
                <a16:creationId xmlns:a16="http://schemas.microsoft.com/office/drawing/2014/main" id="{BF92082E-EB99-4707-3B09-9308768873F7}"/>
              </a:ext>
            </a:extLst>
          </p:cNvPr>
          <p:cNvPicPr>
            <a:picLocks noChangeAspect="1"/>
          </p:cNvPicPr>
          <p:nvPr/>
        </p:nvPicPr>
        <p:blipFill>
          <a:blip r:embed="rId7"/>
          <a:stretch>
            <a:fillRect/>
          </a:stretch>
        </p:blipFill>
        <p:spPr>
          <a:xfrm>
            <a:off x="796674" y="2359292"/>
            <a:ext cx="4611294" cy="590550"/>
          </a:xfrm>
          <a:prstGeom prst="rect">
            <a:avLst/>
          </a:prstGeom>
        </p:spPr>
      </p:pic>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F4AD3C6F-F5E6-7024-457D-F2FA13A6DC60}"/>
                  </a:ext>
                </a:extLst>
              </p:cNvPr>
              <p:cNvSpPr txBox="1"/>
              <p:nvPr/>
            </p:nvSpPr>
            <p:spPr>
              <a:xfrm>
                <a:off x="5611320" y="2385133"/>
                <a:ext cx="1814638" cy="73385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it-IT" sz="1200" i="1"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𝑊</m:t>
                          </m:r>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400" i="1">
                              <a:effectLst/>
                              <a:latin typeface="Cambria Math" panose="02040503050406030204" pitchFamily="18" charset="0"/>
                              <a:ea typeface="Calibri" panose="020F0502020204030204" pitchFamily="34" charset="0"/>
                              <a:cs typeface="Segoe UI" panose="020B0502040204020203" pitchFamily="34" charset="0"/>
                            </a:rPr>
                          </m:ctrlPr>
                        </m:sSupPr>
                        <m:e>
                          <m:r>
                            <a:rPr lang="it-IT" sz="1400" i="1">
                              <a:solidFill>
                                <a:srgbClr val="000000"/>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10095 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82+512</m:t>
                          </m:r>
                        </m:sup>
                      </m:sSup>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4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ctrlPr>
                        </m:sSupPr>
                        <m:e>
                          <m:r>
                            <a:rPr lang="it-IT" sz="1400" i="1">
                              <a:solidFill>
                                <a:srgbClr val="232629"/>
                              </a:solidFill>
                              <a:effectLst/>
                              <a:latin typeface="Cambria Math" panose="02040503050406030204" pitchFamily="18" charset="0"/>
                              <a:ea typeface="Calibri" panose="020F0502020204030204" pitchFamily="34" charset="0"/>
                              <a:cs typeface="Segoe UI" panose="020B0502040204020203" pitchFamily="34" charset="0"/>
                            </a:rPr>
                            <m:t>ℝ</m:t>
                          </m:r>
                        </m:e>
                        <m:sup>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𝑏𝑎𝑡𝑐h</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𝑠𝑖𝑧𝑒</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200" i="1">
                              <a:effectLst/>
                              <a:latin typeface="Cambria Math" panose="02040503050406030204" pitchFamily="18" charset="0"/>
                              <a:ea typeface="Times New Roman" panose="02020603050405020304" pitchFamily="18" charset="0"/>
                              <a:cs typeface="Times New Roman" panose="02020603050405020304" pitchFamily="18" charset="0"/>
                            </a:rPr>
                            <m:t> 10095</m:t>
                          </m:r>
                        </m:sup>
                      </m:sSup>
                    </m:oMath>
                  </m:oMathPara>
                </a14:m>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4" name="CuadroTexto 23">
                <a:extLst>
                  <a:ext uri="{FF2B5EF4-FFF2-40B4-BE49-F238E27FC236}">
                    <a16:creationId xmlns:a16="http://schemas.microsoft.com/office/drawing/2014/main" id="{F4AD3C6F-F5E6-7024-457D-F2FA13A6DC60}"/>
                  </a:ext>
                </a:extLst>
              </p:cNvPr>
              <p:cNvSpPr txBox="1">
                <a:spLocks noRot="1" noChangeAspect="1" noMove="1" noResize="1" noEditPoints="1" noAdjustHandles="1" noChangeArrowheads="1" noChangeShapeType="1" noTextEdit="1"/>
              </p:cNvSpPr>
              <p:nvPr/>
            </p:nvSpPr>
            <p:spPr>
              <a:xfrm>
                <a:off x="5611320" y="2385133"/>
                <a:ext cx="1814638" cy="733855"/>
              </a:xfrm>
              <a:prstGeom prst="rect">
                <a:avLst/>
              </a:prstGeom>
              <a:blipFill>
                <a:blip r:embed="rId8"/>
                <a:stretch>
                  <a:fillRect/>
                </a:stretch>
              </a:blipFill>
            </p:spPr>
            <p:txBody>
              <a:bodyPr/>
              <a:lstStyle/>
              <a:p>
                <a:r>
                  <a:rPr lang="en-US">
                    <a:noFill/>
                  </a:rPr>
                  <a:t> </a:t>
                </a:r>
              </a:p>
            </p:txBody>
          </p:sp>
        </mc:Fallback>
      </mc:AlternateContent>
      <p:pic>
        <p:nvPicPr>
          <p:cNvPr id="29" name="Imagen 28">
            <a:extLst>
              <a:ext uri="{FF2B5EF4-FFF2-40B4-BE49-F238E27FC236}">
                <a16:creationId xmlns:a16="http://schemas.microsoft.com/office/drawing/2014/main" id="{059A0D66-DC72-B376-4923-CE723A0447F7}"/>
              </a:ext>
            </a:extLst>
          </p:cNvPr>
          <p:cNvPicPr>
            <a:picLocks noChangeAspect="1"/>
          </p:cNvPicPr>
          <p:nvPr/>
        </p:nvPicPr>
        <p:blipFill rotWithShape="1">
          <a:blip r:embed="rId9"/>
          <a:srcRect t="1" b="1600"/>
          <a:stretch/>
        </p:blipFill>
        <p:spPr>
          <a:xfrm>
            <a:off x="672733" y="4217671"/>
            <a:ext cx="6829425" cy="2240036"/>
          </a:xfrm>
          <a:prstGeom prst="rect">
            <a:avLst/>
          </a:prstGeom>
        </p:spPr>
      </p:pic>
      <p:sp>
        <p:nvSpPr>
          <p:cNvPr id="30" name="CuadroTexto 29">
            <a:extLst>
              <a:ext uri="{FF2B5EF4-FFF2-40B4-BE49-F238E27FC236}">
                <a16:creationId xmlns:a16="http://schemas.microsoft.com/office/drawing/2014/main" id="{B752BD0F-34E8-9A30-C92A-5A516A513D33}"/>
              </a:ext>
            </a:extLst>
          </p:cNvPr>
          <p:cNvSpPr txBox="1"/>
          <p:nvPr/>
        </p:nvSpPr>
        <p:spPr>
          <a:xfrm>
            <a:off x="430476" y="3074906"/>
            <a:ext cx="6995481" cy="126188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cs typeface="Times New Roman" panose="02020603050405020304" pitchFamily="18" charset="0"/>
              </a:rPr>
              <a:t>MSE and the Spearman's correlation in the validation data were used to evaluate model performance. </a:t>
            </a:r>
          </a:p>
          <a:p>
            <a:pPr marL="285750" indent="-285750" algn="just">
              <a:buFont typeface="Arial" panose="020B0604020202020204" pitchFamily="34" charset="0"/>
              <a:buChar char="•"/>
            </a:pPr>
            <a:r>
              <a:rPr lang="en-US" sz="2000" dirty="0">
                <a:cs typeface="Times New Roman" panose="02020603050405020304" pitchFamily="18" charset="0"/>
              </a:rPr>
              <a:t>Training setup:</a:t>
            </a:r>
            <a:endParaRPr lang="es-ES" dirty="0"/>
          </a:p>
          <a:p>
            <a:pPr marL="285750" indent="-285750" algn="just">
              <a:buFont typeface="Arial" panose="020B0604020202020204" pitchFamily="34" charset="0"/>
              <a:buChar char="•"/>
            </a:pPr>
            <a:endParaRPr lang="es-ES" sz="1600" dirty="0"/>
          </a:p>
        </p:txBody>
      </p:sp>
    </p:spTree>
    <p:extLst>
      <p:ext uri="{BB962C8B-B14F-4D97-AF65-F5344CB8AC3E}">
        <p14:creationId xmlns:p14="http://schemas.microsoft.com/office/powerpoint/2010/main" val="36165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7735302"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Franklin Gothic Heavy" panose="020B0903020102020204" pitchFamily="34" charset="0"/>
              </a:rPr>
              <a:t>Development of </a:t>
            </a:r>
            <a:r>
              <a:rPr lang="en-US" sz="2800" dirty="0" err="1">
                <a:latin typeface="Franklin Gothic Heavy" panose="020B0903020102020204" pitchFamily="34" charset="0"/>
              </a:rPr>
              <a:t>deepSF&amp;AEensemble</a:t>
            </a:r>
            <a:br>
              <a:rPr lang="en-US" sz="2800" dirty="0"/>
            </a:br>
            <a:endParaRPr lang="en-US" sz="2800" i="1" dirty="0"/>
          </a:p>
        </p:txBody>
      </p:sp>
      <p:sp>
        <p:nvSpPr>
          <p:cNvPr id="8" name="Título 1">
            <a:extLst>
              <a:ext uri="{FF2B5EF4-FFF2-40B4-BE49-F238E27FC236}">
                <a16:creationId xmlns:a16="http://schemas.microsoft.com/office/drawing/2014/main" id="{340093C8-8DB5-BA3E-C777-8480A7DE1C67}"/>
              </a:ext>
            </a:extLst>
          </p:cNvPr>
          <p:cNvSpPr txBox="1">
            <a:spLocks/>
          </p:cNvSpPr>
          <p:nvPr/>
        </p:nvSpPr>
        <p:spPr>
          <a:xfrm>
            <a:off x="711468" y="1106115"/>
            <a:ext cx="7289532"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u="sng" dirty="0"/>
              <a:t>Results</a:t>
            </a:r>
            <a:endParaRPr lang="en-US" sz="2400" u="sng" dirty="0"/>
          </a:p>
        </p:txBody>
      </p:sp>
      <p:graphicFrame>
        <p:nvGraphicFramePr>
          <p:cNvPr id="4" name="Tabla 3">
            <a:extLst>
              <a:ext uri="{FF2B5EF4-FFF2-40B4-BE49-F238E27FC236}">
                <a16:creationId xmlns:a16="http://schemas.microsoft.com/office/drawing/2014/main" id="{7420C66D-0F5B-A628-51BF-14DB5BF08104}"/>
              </a:ext>
            </a:extLst>
          </p:cNvPr>
          <p:cNvGraphicFramePr>
            <a:graphicFrameLocks noGrp="1"/>
          </p:cNvGraphicFramePr>
          <p:nvPr/>
        </p:nvGraphicFramePr>
        <p:xfrm>
          <a:off x="2281261" y="1321153"/>
          <a:ext cx="4009390" cy="425514"/>
        </p:xfrm>
        <a:graphic>
          <a:graphicData uri="http://schemas.openxmlformats.org/drawingml/2006/table">
            <a:tbl>
              <a:tblPr firstRow="1" firstCol="1" bandRow="1"/>
              <a:tblGrid>
                <a:gridCol w="789940">
                  <a:extLst>
                    <a:ext uri="{9D8B030D-6E8A-4147-A177-3AD203B41FA5}">
                      <a16:colId xmlns:a16="http://schemas.microsoft.com/office/drawing/2014/main" val="632698132"/>
                    </a:ext>
                  </a:extLst>
                </a:gridCol>
                <a:gridCol w="1007110">
                  <a:extLst>
                    <a:ext uri="{9D8B030D-6E8A-4147-A177-3AD203B41FA5}">
                      <a16:colId xmlns:a16="http://schemas.microsoft.com/office/drawing/2014/main" val="1842234347"/>
                    </a:ext>
                  </a:extLst>
                </a:gridCol>
                <a:gridCol w="993775">
                  <a:extLst>
                    <a:ext uri="{9D8B030D-6E8A-4147-A177-3AD203B41FA5}">
                      <a16:colId xmlns:a16="http://schemas.microsoft.com/office/drawing/2014/main" val="2423464"/>
                    </a:ext>
                  </a:extLst>
                </a:gridCol>
                <a:gridCol w="579120">
                  <a:extLst>
                    <a:ext uri="{9D8B030D-6E8A-4147-A177-3AD203B41FA5}">
                      <a16:colId xmlns:a16="http://schemas.microsoft.com/office/drawing/2014/main" val="2494855935"/>
                    </a:ext>
                  </a:extLst>
                </a:gridCol>
                <a:gridCol w="639445">
                  <a:extLst>
                    <a:ext uri="{9D8B030D-6E8A-4147-A177-3AD203B41FA5}">
                      <a16:colId xmlns:a16="http://schemas.microsoft.com/office/drawing/2014/main" val="1583959931"/>
                    </a:ext>
                  </a:extLst>
                </a:gridCol>
              </a:tblGrid>
              <a:tr h="0">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Optimizer</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Correlation Total Training</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Correlation</a:t>
                      </a:r>
                      <a:r>
                        <a:rPr lang="es-ES" sz="9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Total </a:t>
                      </a:r>
                      <a:r>
                        <a:rPr lang="es-ES" sz="9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Validation</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Validation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1634211761"/>
                  </a:ext>
                </a:extLst>
              </a:tr>
              <a:tr h="0">
                <a:tc>
                  <a:txBody>
                    <a:bodyPr/>
                    <a:lstStyle/>
                    <a:p>
                      <a:pPr algn="just" fontAlgn="base">
                        <a:lnSpc>
                          <a:spcPct val="107000"/>
                        </a:lnSpc>
                        <a:spcAft>
                          <a:spcPts val="800"/>
                        </a:spcAft>
                      </a:pPr>
                      <a:r>
                        <a:rPr lang="es-ES" sz="9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AdamW</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0.8662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0.8470</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0.09878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0.2293</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1991728761"/>
                  </a:ext>
                </a:extLst>
              </a:tr>
            </a:tbl>
          </a:graphicData>
        </a:graphic>
      </p:graphicFrame>
      <p:graphicFrame>
        <p:nvGraphicFramePr>
          <p:cNvPr id="6" name="Tabla 5">
            <a:extLst>
              <a:ext uri="{FF2B5EF4-FFF2-40B4-BE49-F238E27FC236}">
                <a16:creationId xmlns:a16="http://schemas.microsoft.com/office/drawing/2014/main" id="{DDFC8A23-F5C0-AA13-DAAC-25EBFC8A1927}"/>
              </a:ext>
            </a:extLst>
          </p:cNvPr>
          <p:cNvGraphicFramePr>
            <a:graphicFrameLocks noGrp="1"/>
          </p:cNvGraphicFramePr>
          <p:nvPr/>
        </p:nvGraphicFramePr>
        <p:xfrm>
          <a:off x="7511592" y="341115"/>
          <a:ext cx="4009390" cy="1401195"/>
        </p:xfrm>
        <a:graphic>
          <a:graphicData uri="http://schemas.openxmlformats.org/drawingml/2006/table">
            <a:tbl>
              <a:tblPr firstRow="1" firstCol="1" bandRow="1"/>
              <a:tblGrid>
                <a:gridCol w="789940">
                  <a:extLst>
                    <a:ext uri="{9D8B030D-6E8A-4147-A177-3AD203B41FA5}">
                      <a16:colId xmlns:a16="http://schemas.microsoft.com/office/drawing/2014/main" val="3112201181"/>
                    </a:ext>
                  </a:extLst>
                </a:gridCol>
                <a:gridCol w="1007110">
                  <a:extLst>
                    <a:ext uri="{9D8B030D-6E8A-4147-A177-3AD203B41FA5}">
                      <a16:colId xmlns:a16="http://schemas.microsoft.com/office/drawing/2014/main" val="1019622101"/>
                    </a:ext>
                  </a:extLst>
                </a:gridCol>
                <a:gridCol w="993775">
                  <a:extLst>
                    <a:ext uri="{9D8B030D-6E8A-4147-A177-3AD203B41FA5}">
                      <a16:colId xmlns:a16="http://schemas.microsoft.com/office/drawing/2014/main" val="2968451609"/>
                    </a:ext>
                  </a:extLst>
                </a:gridCol>
                <a:gridCol w="579120">
                  <a:extLst>
                    <a:ext uri="{9D8B030D-6E8A-4147-A177-3AD203B41FA5}">
                      <a16:colId xmlns:a16="http://schemas.microsoft.com/office/drawing/2014/main" val="1845140473"/>
                    </a:ext>
                  </a:extLst>
                </a:gridCol>
                <a:gridCol w="639445">
                  <a:extLst>
                    <a:ext uri="{9D8B030D-6E8A-4147-A177-3AD203B41FA5}">
                      <a16:colId xmlns:a16="http://schemas.microsoft.com/office/drawing/2014/main" val="2439044118"/>
                    </a:ext>
                  </a:extLst>
                </a:gridCol>
              </a:tblGrid>
              <a:tr h="0">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Optimizer</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Correlation Training</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Correlation Validation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Validation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3355772891"/>
                  </a:ext>
                </a:extLst>
              </a:tr>
              <a:tr h="0">
                <a:tc>
                  <a:txBody>
                    <a:bodyPr/>
                    <a:lstStyle/>
                    <a:p>
                      <a:pPr algn="just" fontAlgn="base">
                        <a:lnSpc>
                          <a:spcPct val="107000"/>
                        </a:lnSpc>
                        <a:spcAft>
                          <a:spcPts val="800"/>
                        </a:spcAft>
                      </a:pPr>
                      <a:r>
                        <a:rPr lang="es-ES" sz="900" i="1">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AdamW</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fontAlgn="base">
                        <a:lnSpc>
                          <a:spcPct val="107000"/>
                        </a:lnSpc>
                        <a:spcAft>
                          <a:spcPts val="800"/>
                        </a:spcAft>
                      </a:pPr>
                      <a:r>
                        <a:rPr lang="es-ES" sz="900">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0.8872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0.8495</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0.0733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0.1739</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1654952664"/>
                  </a:ext>
                </a:extLst>
              </a:tr>
              <a:tr h="0">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Adam</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0.8830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0.8460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0.0748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0.1893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14132985"/>
                  </a:ext>
                </a:extLst>
              </a:tr>
              <a:tr h="0">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AdaGrad</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0.8153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0.7883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0.2421</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0.3849</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extLst>
                  <a:ext uri="{0D108BD9-81ED-4DB2-BD59-A6C34878D82A}">
                    <a16:rowId xmlns:a16="http://schemas.microsoft.com/office/drawing/2014/main" val="373688321"/>
                  </a:ext>
                </a:extLst>
              </a:tr>
              <a:tr h="0">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SGD90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0.6726</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0.6533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0.5373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0.6841</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71057553"/>
                  </a:ext>
                </a:extLst>
              </a:tr>
              <a:tr h="0">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SGD70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0.4712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0.4382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0.9824</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1.1760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extLst>
                  <a:ext uri="{0D108BD9-81ED-4DB2-BD59-A6C34878D82A}">
                    <a16:rowId xmlns:a16="http://schemas.microsoft.com/office/drawing/2014/main" val="1175689437"/>
                  </a:ext>
                </a:extLst>
              </a:tr>
              <a:tr h="0">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SGD50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0.2773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0.2508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1.8420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2.0460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460149465"/>
                  </a:ext>
                </a:extLst>
              </a:tr>
              <a:tr h="0">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Adadelta</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0.1152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0.1039</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2.4560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2.5660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9E2F3"/>
                    </a:solidFill>
                  </a:tcPr>
                </a:tc>
                <a:extLst>
                  <a:ext uri="{0D108BD9-81ED-4DB2-BD59-A6C34878D82A}">
                    <a16:rowId xmlns:a16="http://schemas.microsoft.com/office/drawing/2014/main" val="3757492202"/>
                  </a:ext>
                </a:extLst>
              </a:tr>
              <a:tr h="0">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ASGD</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0.1028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0.0920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2.4860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2.5910</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10860078"/>
                  </a:ext>
                </a:extLst>
              </a:tr>
            </a:tbl>
          </a:graphicData>
        </a:graphic>
      </p:graphicFrame>
      <p:pic>
        <p:nvPicPr>
          <p:cNvPr id="9" name="Imagen 8" descr="Gráfico, Gráfico de dispersión&#10;&#10;Descripción generada automáticamente">
            <a:extLst>
              <a:ext uri="{FF2B5EF4-FFF2-40B4-BE49-F238E27FC236}">
                <a16:creationId xmlns:a16="http://schemas.microsoft.com/office/drawing/2014/main" id="{F87CE36D-38EA-9740-3BEF-C7EDE872356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861" y="4259763"/>
            <a:ext cx="2628096" cy="2340000"/>
          </a:xfrm>
          <a:prstGeom prst="rect">
            <a:avLst/>
          </a:prstGeom>
          <a:noFill/>
          <a:ln>
            <a:noFill/>
          </a:ln>
        </p:spPr>
      </p:pic>
      <p:pic>
        <p:nvPicPr>
          <p:cNvPr id="11" name="Imagen 10" descr="Gráfico, Gráfico de líneas&#10;&#10;Descripción generada automáticamente">
            <a:extLst>
              <a:ext uri="{FF2B5EF4-FFF2-40B4-BE49-F238E27FC236}">
                <a16:creationId xmlns:a16="http://schemas.microsoft.com/office/drawing/2014/main" id="{C51AE31D-E2A1-5A11-04C2-292F03FD5EF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2989" y="4259763"/>
            <a:ext cx="2696822" cy="2340000"/>
          </a:xfrm>
          <a:prstGeom prst="rect">
            <a:avLst/>
          </a:prstGeom>
          <a:noFill/>
          <a:ln>
            <a:noFill/>
          </a:ln>
        </p:spPr>
      </p:pic>
      <p:pic>
        <p:nvPicPr>
          <p:cNvPr id="12" name="Imagen 11" descr="Interfaz de usuario gráfica, Texto, Aplicación&#10;&#10;Descripción generada automáticamente">
            <a:extLst>
              <a:ext uri="{FF2B5EF4-FFF2-40B4-BE49-F238E27FC236}">
                <a16:creationId xmlns:a16="http://schemas.microsoft.com/office/drawing/2014/main" id="{C26C6CA8-4DC1-4D05-5493-F7C0387977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9124" y="2177674"/>
            <a:ext cx="3427730" cy="1799590"/>
          </a:xfrm>
          <a:prstGeom prst="rect">
            <a:avLst/>
          </a:prstGeom>
          <a:noFill/>
          <a:ln>
            <a:noFill/>
          </a:ln>
        </p:spPr>
      </p:pic>
      <p:sp>
        <p:nvSpPr>
          <p:cNvPr id="22" name="CuadroTexto 21">
            <a:extLst>
              <a:ext uri="{FF2B5EF4-FFF2-40B4-BE49-F238E27FC236}">
                <a16:creationId xmlns:a16="http://schemas.microsoft.com/office/drawing/2014/main" id="{384B6D0E-55DC-DE8C-3CCA-5DA3332FC1F0}"/>
              </a:ext>
            </a:extLst>
          </p:cNvPr>
          <p:cNvSpPr txBox="1"/>
          <p:nvPr/>
        </p:nvSpPr>
        <p:spPr>
          <a:xfrm>
            <a:off x="7420131" y="281155"/>
            <a:ext cx="4250659" cy="1554060"/>
          </a:xfrm>
          <a:prstGeom prst="rect">
            <a:avLst/>
          </a:prstGeom>
          <a:noFill/>
          <a:ln>
            <a:solidFill>
              <a:schemeClr val="bg1">
                <a:lumMod val="50000"/>
              </a:schemeClr>
            </a:solidFill>
          </a:ln>
        </p:spPr>
        <p:txBody>
          <a:bodyPr wrap="square" rtlCol="0">
            <a:spAutoFit/>
          </a:bodyPr>
          <a:lstStyle/>
          <a:p>
            <a:endParaRPr lang="es-ES" dirty="0"/>
          </a:p>
        </p:txBody>
      </p:sp>
      <p:pic>
        <p:nvPicPr>
          <p:cNvPr id="13" name="Imagen 12" descr="Interfaz de usuario gráfica, Aplicación&#10;&#10;Descripción generada automáticamente">
            <a:extLst>
              <a:ext uri="{FF2B5EF4-FFF2-40B4-BE49-F238E27FC236}">
                <a16:creationId xmlns:a16="http://schemas.microsoft.com/office/drawing/2014/main" id="{6EF189B5-84A1-CEBA-33CF-9A79A387C099}"/>
              </a:ext>
            </a:extLst>
          </p:cNvPr>
          <p:cNvPicPr>
            <a:picLocks noChangeAspect="1"/>
          </p:cNvPicPr>
          <p:nvPr/>
        </p:nvPicPr>
        <p:blipFill>
          <a:blip r:embed="rId6"/>
          <a:stretch>
            <a:fillRect/>
          </a:stretch>
        </p:blipFill>
        <p:spPr>
          <a:xfrm>
            <a:off x="6673593" y="2405538"/>
            <a:ext cx="4695825" cy="3851910"/>
          </a:xfrm>
          <a:prstGeom prst="rect">
            <a:avLst/>
          </a:prstGeom>
        </p:spPr>
      </p:pic>
    </p:spTree>
    <p:extLst>
      <p:ext uri="{BB962C8B-B14F-4D97-AF65-F5344CB8AC3E}">
        <p14:creationId xmlns:p14="http://schemas.microsoft.com/office/powerpoint/2010/main" val="3270842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7735302"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Franklin Gothic Heavy" panose="020B0903020102020204" pitchFamily="34" charset="0"/>
              </a:rPr>
              <a:t>Development of </a:t>
            </a:r>
            <a:r>
              <a:rPr lang="en-US" sz="2800" dirty="0" err="1">
                <a:latin typeface="Franklin Gothic Heavy" panose="020B0903020102020204" pitchFamily="34" charset="0"/>
              </a:rPr>
              <a:t>deepSF&amp;AEensemble</a:t>
            </a:r>
            <a:br>
              <a:rPr lang="en-US" sz="2800" dirty="0"/>
            </a:br>
            <a:endParaRPr lang="en-US" sz="2800" i="1" dirty="0"/>
          </a:p>
        </p:txBody>
      </p:sp>
      <p:sp>
        <p:nvSpPr>
          <p:cNvPr id="8" name="Título 1">
            <a:extLst>
              <a:ext uri="{FF2B5EF4-FFF2-40B4-BE49-F238E27FC236}">
                <a16:creationId xmlns:a16="http://schemas.microsoft.com/office/drawing/2014/main" id="{340093C8-8DB5-BA3E-C777-8480A7DE1C67}"/>
              </a:ext>
            </a:extLst>
          </p:cNvPr>
          <p:cNvSpPr txBox="1">
            <a:spLocks/>
          </p:cNvSpPr>
          <p:nvPr/>
        </p:nvSpPr>
        <p:spPr>
          <a:xfrm>
            <a:off x="711468" y="1106115"/>
            <a:ext cx="7289532"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i="1" dirty="0"/>
              <a:t>Results</a:t>
            </a:r>
            <a:endParaRPr lang="en-US" sz="2400" i="1" dirty="0"/>
          </a:p>
        </p:txBody>
      </p:sp>
      <p:pic>
        <p:nvPicPr>
          <p:cNvPr id="18" name="Imagen 17">
            <a:extLst>
              <a:ext uri="{FF2B5EF4-FFF2-40B4-BE49-F238E27FC236}">
                <a16:creationId xmlns:a16="http://schemas.microsoft.com/office/drawing/2014/main" id="{413AFCD7-7776-F1A4-B100-E6D73A7D905B}"/>
              </a:ext>
            </a:extLst>
          </p:cNvPr>
          <p:cNvPicPr>
            <a:picLocks noChangeAspect="1"/>
          </p:cNvPicPr>
          <p:nvPr/>
        </p:nvPicPr>
        <p:blipFill>
          <a:blip r:embed="rId3"/>
          <a:stretch>
            <a:fillRect/>
          </a:stretch>
        </p:blipFill>
        <p:spPr>
          <a:xfrm>
            <a:off x="1073838" y="2032838"/>
            <a:ext cx="5140533" cy="1358459"/>
          </a:xfrm>
          <a:prstGeom prst="rect">
            <a:avLst/>
          </a:prstGeom>
        </p:spPr>
      </p:pic>
      <p:pic>
        <p:nvPicPr>
          <p:cNvPr id="20" name="Imagen 19">
            <a:extLst>
              <a:ext uri="{FF2B5EF4-FFF2-40B4-BE49-F238E27FC236}">
                <a16:creationId xmlns:a16="http://schemas.microsoft.com/office/drawing/2014/main" id="{2DDB7BA3-8A74-BBB5-74C0-17FAE6A0F29B}"/>
              </a:ext>
            </a:extLst>
          </p:cNvPr>
          <p:cNvPicPr>
            <a:picLocks noChangeAspect="1"/>
          </p:cNvPicPr>
          <p:nvPr/>
        </p:nvPicPr>
        <p:blipFill>
          <a:blip r:embed="rId4"/>
          <a:stretch>
            <a:fillRect/>
          </a:stretch>
        </p:blipFill>
        <p:spPr>
          <a:xfrm>
            <a:off x="1066820" y="3963676"/>
            <a:ext cx="5029180" cy="1357200"/>
          </a:xfrm>
          <a:prstGeom prst="rect">
            <a:avLst/>
          </a:prstGeom>
        </p:spPr>
      </p:pic>
      <p:pic>
        <p:nvPicPr>
          <p:cNvPr id="23" name="Imagen 22">
            <a:extLst>
              <a:ext uri="{FF2B5EF4-FFF2-40B4-BE49-F238E27FC236}">
                <a16:creationId xmlns:a16="http://schemas.microsoft.com/office/drawing/2014/main" id="{FBC58CBD-52A2-2F31-1D35-476BBD4DF4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67902" y="696756"/>
            <a:ext cx="3662623" cy="2700000"/>
          </a:xfrm>
          <a:prstGeom prst="rect">
            <a:avLst/>
          </a:prstGeom>
          <a:noFill/>
          <a:ln>
            <a:noFill/>
          </a:ln>
        </p:spPr>
      </p:pic>
      <p:pic>
        <p:nvPicPr>
          <p:cNvPr id="24" name="Imagen 23" descr="Gráfico&#10;&#10;Descripción generada automáticamente">
            <a:extLst>
              <a:ext uri="{FF2B5EF4-FFF2-40B4-BE49-F238E27FC236}">
                <a16:creationId xmlns:a16="http://schemas.microsoft.com/office/drawing/2014/main" id="{E72EE88E-5625-33DD-D006-96758A8341F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67902" y="3666985"/>
            <a:ext cx="3662623" cy="2700000"/>
          </a:xfrm>
          <a:prstGeom prst="rect">
            <a:avLst/>
          </a:prstGeom>
          <a:noFill/>
          <a:ln>
            <a:noFill/>
          </a:ln>
        </p:spPr>
      </p:pic>
      <p:sp>
        <p:nvSpPr>
          <p:cNvPr id="25" name="CuadroTexto 24">
            <a:extLst>
              <a:ext uri="{FF2B5EF4-FFF2-40B4-BE49-F238E27FC236}">
                <a16:creationId xmlns:a16="http://schemas.microsoft.com/office/drawing/2014/main" id="{B540E050-7F20-1F74-1CCC-019AD797E21E}"/>
              </a:ext>
            </a:extLst>
          </p:cNvPr>
          <p:cNvSpPr txBox="1"/>
          <p:nvPr/>
        </p:nvSpPr>
        <p:spPr>
          <a:xfrm>
            <a:off x="488076" y="2179613"/>
            <a:ext cx="2417749" cy="276999"/>
          </a:xfrm>
          <a:prstGeom prst="rect">
            <a:avLst/>
          </a:prstGeom>
          <a:noFill/>
        </p:spPr>
        <p:txBody>
          <a:bodyPr wrap="square" rtlCol="0">
            <a:spAutoFit/>
          </a:bodyPr>
          <a:lstStyle/>
          <a:p>
            <a:r>
              <a:rPr lang="es-ES" sz="1200" dirty="0"/>
              <a:t>N=</a:t>
            </a:r>
            <a:r>
              <a:rPr lang="es-ES" sz="1200" b="1" dirty="0">
                <a:highlight>
                  <a:srgbClr val="FFFF00"/>
                </a:highlight>
              </a:rPr>
              <a:t>7060</a:t>
            </a:r>
          </a:p>
        </p:txBody>
      </p:sp>
      <p:sp>
        <p:nvSpPr>
          <p:cNvPr id="26" name="CuadroTexto 25">
            <a:extLst>
              <a:ext uri="{FF2B5EF4-FFF2-40B4-BE49-F238E27FC236}">
                <a16:creationId xmlns:a16="http://schemas.microsoft.com/office/drawing/2014/main" id="{F48ED315-D7AC-4EE8-82DE-EE3BCB2C54C3}"/>
              </a:ext>
            </a:extLst>
          </p:cNvPr>
          <p:cNvSpPr txBox="1"/>
          <p:nvPr/>
        </p:nvSpPr>
        <p:spPr>
          <a:xfrm>
            <a:off x="488076" y="2417109"/>
            <a:ext cx="2417749" cy="276999"/>
          </a:xfrm>
          <a:prstGeom prst="rect">
            <a:avLst/>
          </a:prstGeom>
          <a:noFill/>
        </p:spPr>
        <p:txBody>
          <a:bodyPr wrap="square" rtlCol="0">
            <a:spAutoFit/>
          </a:bodyPr>
          <a:lstStyle/>
          <a:p>
            <a:r>
              <a:rPr lang="es-ES" sz="1200" dirty="0"/>
              <a:t>N=</a:t>
            </a:r>
            <a:r>
              <a:rPr lang="es-ES" sz="1200" b="1" dirty="0">
                <a:highlight>
                  <a:srgbClr val="FFFF00"/>
                </a:highlight>
              </a:rPr>
              <a:t>7060</a:t>
            </a:r>
          </a:p>
        </p:txBody>
      </p:sp>
      <p:sp>
        <p:nvSpPr>
          <p:cNvPr id="27" name="CuadroTexto 26">
            <a:extLst>
              <a:ext uri="{FF2B5EF4-FFF2-40B4-BE49-F238E27FC236}">
                <a16:creationId xmlns:a16="http://schemas.microsoft.com/office/drawing/2014/main" id="{E23AA24E-444B-2BD7-1BE2-035028DEB89F}"/>
              </a:ext>
            </a:extLst>
          </p:cNvPr>
          <p:cNvSpPr txBox="1"/>
          <p:nvPr/>
        </p:nvSpPr>
        <p:spPr>
          <a:xfrm>
            <a:off x="488075" y="2684585"/>
            <a:ext cx="2417749" cy="276999"/>
          </a:xfrm>
          <a:prstGeom prst="rect">
            <a:avLst/>
          </a:prstGeom>
          <a:noFill/>
        </p:spPr>
        <p:txBody>
          <a:bodyPr wrap="square" rtlCol="0">
            <a:spAutoFit/>
          </a:bodyPr>
          <a:lstStyle/>
          <a:p>
            <a:r>
              <a:rPr lang="es-ES" sz="1200" dirty="0"/>
              <a:t>N=7829</a:t>
            </a:r>
          </a:p>
        </p:txBody>
      </p:sp>
      <p:sp>
        <p:nvSpPr>
          <p:cNvPr id="28" name="CuadroTexto 27">
            <a:extLst>
              <a:ext uri="{FF2B5EF4-FFF2-40B4-BE49-F238E27FC236}">
                <a16:creationId xmlns:a16="http://schemas.microsoft.com/office/drawing/2014/main" id="{0BF85A66-B833-4502-852C-E841BB62062F}"/>
              </a:ext>
            </a:extLst>
          </p:cNvPr>
          <p:cNvSpPr txBox="1"/>
          <p:nvPr/>
        </p:nvSpPr>
        <p:spPr>
          <a:xfrm>
            <a:off x="488074" y="2940126"/>
            <a:ext cx="2417749" cy="276999"/>
          </a:xfrm>
          <a:prstGeom prst="rect">
            <a:avLst/>
          </a:prstGeom>
          <a:noFill/>
        </p:spPr>
        <p:txBody>
          <a:bodyPr wrap="square" rtlCol="0">
            <a:spAutoFit/>
          </a:bodyPr>
          <a:lstStyle/>
          <a:p>
            <a:r>
              <a:rPr lang="es-ES" sz="1200" dirty="0"/>
              <a:t>N=8313</a:t>
            </a:r>
          </a:p>
        </p:txBody>
      </p:sp>
      <p:sp>
        <p:nvSpPr>
          <p:cNvPr id="29" name="CuadroTexto 28">
            <a:extLst>
              <a:ext uri="{FF2B5EF4-FFF2-40B4-BE49-F238E27FC236}">
                <a16:creationId xmlns:a16="http://schemas.microsoft.com/office/drawing/2014/main" id="{57387FEA-189D-0803-830E-99039D7613A5}"/>
              </a:ext>
            </a:extLst>
          </p:cNvPr>
          <p:cNvSpPr txBox="1"/>
          <p:nvPr/>
        </p:nvSpPr>
        <p:spPr>
          <a:xfrm>
            <a:off x="488076" y="4088146"/>
            <a:ext cx="2417749" cy="276999"/>
          </a:xfrm>
          <a:prstGeom prst="rect">
            <a:avLst/>
          </a:prstGeom>
          <a:noFill/>
        </p:spPr>
        <p:txBody>
          <a:bodyPr wrap="square" rtlCol="0">
            <a:spAutoFit/>
          </a:bodyPr>
          <a:lstStyle/>
          <a:p>
            <a:r>
              <a:rPr lang="es-ES" sz="1200" dirty="0"/>
              <a:t>N=</a:t>
            </a:r>
            <a:r>
              <a:rPr lang="es-ES" sz="1200" dirty="0">
                <a:highlight>
                  <a:srgbClr val="FFFF00"/>
                </a:highlight>
              </a:rPr>
              <a:t>7060</a:t>
            </a:r>
          </a:p>
        </p:txBody>
      </p:sp>
      <p:sp>
        <p:nvSpPr>
          <p:cNvPr id="30" name="CuadroTexto 29">
            <a:extLst>
              <a:ext uri="{FF2B5EF4-FFF2-40B4-BE49-F238E27FC236}">
                <a16:creationId xmlns:a16="http://schemas.microsoft.com/office/drawing/2014/main" id="{57DD967B-D722-5DC5-CAE8-4F8CC729E924}"/>
              </a:ext>
            </a:extLst>
          </p:cNvPr>
          <p:cNvSpPr txBox="1"/>
          <p:nvPr/>
        </p:nvSpPr>
        <p:spPr>
          <a:xfrm>
            <a:off x="488076" y="4355622"/>
            <a:ext cx="2417749" cy="276999"/>
          </a:xfrm>
          <a:prstGeom prst="rect">
            <a:avLst/>
          </a:prstGeom>
          <a:noFill/>
        </p:spPr>
        <p:txBody>
          <a:bodyPr wrap="square" rtlCol="0">
            <a:spAutoFit/>
          </a:bodyPr>
          <a:lstStyle/>
          <a:p>
            <a:r>
              <a:rPr lang="es-ES" sz="1200" dirty="0"/>
              <a:t>N=8313</a:t>
            </a:r>
          </a:p>
        </p:txBody>
      </p:sp>
      <p:sp>
        <p:nvSpPr>
          <p:cNvPr id="31" name="CuadroTexto 30">
            <a:extLst>
              <a:ext uri="{FF2B5EF4-FFF2-40B4-BE49-F238E27FC236}">
                <a16:creationId xmlns:a16="http://schemas.microsoft.com/office/drawing/2014/main" id="{DC411622-FC24-7BDE-2CEE-877A5189F47C}"/>
              </a:ext>
            </a:extLst>
          </p:cNvPr>
          <p:cNvSpPr txBox="1"/>
          <p:nvPr/>
        </p:nvSpPr>
        <p:spPr>
          <a:xfrm>
            <a:off x="488075" y="4623098"/>
            <a:ext cx="2417749" cy="276999"/>
          </a:xfrm>
          <a:prstGeom prst="rect">
            <a:avLst/>
          </a:prstGeom>
          <a:noFill/>
        </p:spPr>
        <p:txBody>
          <a:bodyPr wrap="square" rtlCol="0">
            <a:spAutoFit/>
          </a:bodyPr>
          <a:lstStyle/>
          <a:p>
            <a:r>
              <a:rPr lang="es-ES" sz="1200" dirty="0"/>
              <a:t>N=</a:t>
            </a:r>
            <a:r>
              <a:rPr lang="es-ES" sz="1200" dirty="0">
                <a:highlight>
                  <a:srgbClr val="FFFF00"/>
                </a:highlight>
              </a:rPr>
              <a:t>7060</a:t>
            </a:r>
          </a:p>
        </p:txBody>
      </p:sp>
      <p:sp>
        <p:nvSpPr>
          <p:cNvPr id="32" name="CuadroTexto 31">
            <a:extLst>
              <a:ext uri="{FF2B5EF4-FFF2-40B4-BE49-F238E27FC236}">
                <a16:creationId xmlns:a16="http://schemas.microsoft.com/office/drawing/2014/main" id="{5444FC5B-9D29-C978-CB0D-409A0515A371}"/>
              </a:ext>
            </a:extLst>
          </p:cNvPr>
          <p:cNvSpPr txBox="1"/>
          <p:nvPr/>
        </p:nvSpPr>
        <p:spPr>
          <a:xfrm>
            <a:off x="488074" y="4878639"/>
            <a:ext cx="2417749" cy="276999"/>
          </a:xfrm>
          <a:prstGeom prst="rect">
            <a:avLst/>
          </a:prstGeom>
          <a:noFill/>
        </p:spPr>
        <p:txBody>
          <a:bodyPr wrap="square" rtlCol="0">
            <a:spAutoFit/>
          </a:bodyPr>
          <a:lstStyle/>
          <a:p>
            <a:r>
              <a:rPr lang="es-ES" sz="1200" dirty="0"/>
              <a:t>N=7610</a:t>
            </a:r>
          </a:p>
        </p:txBody>
      </p:sp>
      <p:sp>
        <p:nvSpPr>
          <p:cNvPr id="34" name="CuadroTexto 33">
            <a:extLst>
              <a:ext uri="{FF2B5EF4-FFF2-40B4-BE49-F238E27FC236}">
                <a16:creationId xmlns:a16="http://schemas.microsoft.com/office/drawing/2014/main" id="{CD4431C9-3CC4-3FBA-C0AA-E9E63BEABCE7}"/>
              </a:ext>
            </a:extLst>
          </p:cNvPr>
          <p:cNvSpPr txBox="1"/>
          <p:nvPr/>
        </p:nvSpPr>
        <p:spPr>
          <a:xfrm>
            <a:off x="955467" y="5893255"/>
            <a:ext cx="5140533" cy="523220"/>
          </a:xfrm>
          <a:prstGeom prst="rect">
            <a:avLst/>
          </a:prstGeom>
          <a:noFill/>
        </p:spPr>
        <p:txBody>
          <a:bodyPr wrap="square" rtlCol="0">
            <a:spAutoFit/>
          </a:bodyPr>
          <a:lstStyle/>
          <a:p>
            <a:r>
              <a:rPr lang="es-ES" sz="1400" dirty="0">
                <a:hlinkClick r:id="rId7"/>
              </a:rPr>
              <a:t>https://wandb.ai/deepsf/DeepSF_AE_Ensemble_training/runs/6ca2brzk?workspace=user-jsanchoo</a:t>
            </a:r>
            <a:endParaRPr lang="es-ES" sz="1400" dirty="0"/>
          </a:p>
        </p:txBody>
      </p:sp>
    </p:spTree>
    <p:extLst>
      <p:ext uri="{BB962C8B-B14F-4D97-AF65-F5344CB8AC3E}">
        <p14:creationId xmlns:p14="http://schemas.microsoft.com/office/powerpoint/2010/main" val="237906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7" y="506005"/>
            <a:ext cx="7068428" cy="94804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latin typeface="Franklin Gothic Heavy" panose="020B0903020102020204" pitchFamily="34" charset="0"/>
              </a:rPr>
              <a:t>Interpretation of Model Parameters using Deep Learning </a:t>
            </a:r>
            <a:r>
              <a:rPr lang="en-US" sz="2700" dirty="0" err="1">
                <a:latin typeface="Franklin Gothic Heavy" panose="020B0903020102020204" pitchFamily="34" charset="0"/>
              </a:rPr>
              <a:t>Importante</a:t>
            </a:r>
            <a:r>
              <a:rPr lang="en-US" sz="2700" dirty="0">
                <a:latin typeface="Franklin Gothic Heavy" panose="020B0903020102020204" pitchFamily="34" charset="0"/>
              </a:rPr>
              <a:t> Features (</a:t>
            </a:r>
            <a:r>
              <a:rPr lang="en-US" sz="2700" dirty="0" err="1">
                <a:latin typeface="Franklin Gothic Heavy" panose="020B0903020102020204" pitchFamily="34" charset="0"/>
              </a:rPr>
              <a:t>DeepLIFT</a:t>
            </a:r>
            <a:r>
              <a:rPr lang="en-US" sz="2700" dirty="0">
                <a:latin typeface="Franklin Gothic Heavy" panose="020B0903020102020204" pitchFamily="34" charset="0"/>
              </a:rPr>
              <a:t>)</a:t>
            </a:r>
            <a:br>
              <a:rPr lang="en-US" sz="2700" dirty="0">
                <a:latin typeface="Franklin Gothic Heavy" panose="020B0903020102020204" pitchFamily="34" charset="0"/>
              </a:rPr>
            </a:br>
            <a:endParaRPr lang="en-US" sz="2700"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36DB81E5-CDFE-016C-AD69-895B93E34BA4}"/>
                  </a:ext>
                </a:extLst>
              </p:cNvPr>
              <p:cNvSpPr txBox="1"/>
              <p:nvPr/>
            </p:nvSpPr>
            <p:spPr>
              <a:xfrm>
                <a:off x="808093" y="1895175"/>
                <a:ext cx="5838138" cy="3970318"/>
              </a:xfrm>
              <a:prstGeom prst="rect">
                <a:avLst/>
              </a:prstGeom>
              <a:noFill/>
            </p:spPr>
            <p:txBody>
              <a:bodyPr wrap="square" rtlCol="0">
                <a:spAutoFit/>
              </a:bodyPr>
              <a:lstStyle/>
              <a:p>
                <a:pPr marL="285750" indent="-285750" algn="just">
                  <a:buFont typeface="Arial" panose="020B0604020202020204" pitchFamily="34" charset="0"/>
                  <a:buChar char="•"/>
                </a:pPr>
                <a:r>
                  <a:rPr lang="es-ES" dirty="0" err="1"/>
                  <a:t>We</a:t>
                </a:r>
                <a:r>
                  <a:rPr lang="es-ES" dirty="0"/>
                  <a:t> </a:t>
                </a:r>
                <a:r>
                  <a:rPr lang="es-ES" dirty="0" err="1"/>
                  <a:t>tried</a:t>
                </a:r>
                <a:r>
                  <a:rPr lang="es-ES" dirty="0"/>
                  <a:t> to </a:t>
                </a:r>
                <a:r>
                  <a:rPr lang="es-ES" dirty="0" err="1"/>
                  <a:t>identify</a:t>
                </a:r>
                <a:r>
                  <a:rPr lang="es-ES" dirty="0"/>
                  <a:t> </a:t>
                </a:r>
                <a:r>
                  <a:rPr lang="es-ES" dirty="0" err="1"/>
                  <a:t>the</a:t>
                </a:r>
                <a:r>
                  <a:rPr lang="es-ES" dirty="0"/>
                  <a:t> </a:t>
                </a:r>
                <a:r>
                  <a:rPr lang="es-ES" dirty="0" err="1"/>
                  <a:t>SFs</a:t>
                </a:r>
                <a:r>
                  <a:rPr lang="es-ES" dirty="0"/>
                  <a:t> </a:t>
                </a:r>
                <a:r>
                  <a:rPr lang="es-ES" dirty="0" err="1"/>
                  <a:t>that</a:t>
                </a:r>
                <a:r>
                  <a:rPr lang="es-ES" dirty="0"/>
                  <a:t> </a:t>
                </a:r>
                <a:r>
                  <a:rPr lang="es-ES" dirty="0" err="1"/>
                  <a:t>regulate</a:t>
                </a:r>
                <a:r>
                  <a:rPr lang="es-ES" dirty="0"/>
                  <a:t> </a:t>
                </a:r>
                <a:r>
                  <a:rPr lang="es-ES" dirty="0" err="1"/>
                  <a:t>the</a:t>
                </a:r>
                <a:r>
                  <a:rPr lang="es-ES" dirty="0"/>
                  <a:t> gene </a:t>
                </a:r>
                <a:r>
                  <a:rPr lang="es-ES" dirty="0" err="1"/>
                  <a:t>expression</a:t>
                </a:r>
                <a:r>
                  <a:rPr lang="es-ES" dirty="0"/>
                  <a:t> </a:t>
                </a:r>
                <a:r>
                  <a:rPr lang="es-ES" dirty="0" err="1"/>
                  <a:t>using</a:t>
                </a:r>
                <a:r>
                  <a:rPr lang="es-ES" dirty="0"/>
                  <a:t> </a:t>
                </a:r>
                <a:r>
                  <a:rPr lang="es-ES" dirty="0" err="1"/>
                  <a:t>DeepLIFT</a:t>
                </a:r>
                <a:r>
                  <a:rPr lang="es-ES" dirty="0"/>
                  <a:t>.</a:t>
                </a:r>
              </a:p>
              <a:p>
                <a:pPr marL="285750" indent="-285750" algn="just">
                  <a:buFont typeface="Arial" panose="020B0604020202020204" pitchFamily="34" charset="0"/>
                  <a:buChar char="•"/>
                </a:pPr>
                <a:r>
                  <a:rPr lang="es-ES" dirty="0"/>
                  <a:t>To </a:t>
                </a:r>
                <a:r>
                  <a:rPr lang="es-ES" dirty="0" err="1"/>
                  <a:t>calculate</a:t>
                </a:r>
                <a:r>
                  <a:rPr lang="es-ES" dirty="0"/>
                  <a:t> </a:t>
                </a:r>
                <a:r>
                  <a:rPr lang="es-ES" dirty="0" err="1"/>
                  <a:t>the</a:t>
                </a:r>
                <a:r>
                  <a:rPr lang="es-ES" dirty="0"/>
                  <a:t> </a:t>
                </a:r>
                <a:r>
                  <a:rPr lang="es-ES" dirty="0" err="1"/>
                  <a:t>contribution</a:t>
                </a:r>
                <a:r>
                  <a:rPr lang="es-ES" dirty="0"/>
                  <a:t> </a:t>
                </a:r>
                <a:r>
                  <a:rPr lang="es-ES" dirty="0" err="1"/>
                  <a:t>of</a:t>
                </a:r>
                <a:r>
                  <a:rPr lang="es-ES" dirty="0"/>
                  <a:t> </a:t>
                </a:r>
                <a:r>
                  <a:rPr lang="es-ES" dirty="0" err="1"/>
                  <a:t>the</a:t>
                </a:r>
                <a:r>
                  <a:rPr lang="es-ES" dirty="0"/>
                  <a:t> </a:t>
                </a:r>
                <a:r>
                  <a:rPr lang="es-ES" dirty="0" err="1"/>
                  <a:t>SFs</a:t>
                </a:r>
                <a:r>
                  <a:rPr lang="es-ES" dirty="0"/>
                  <a:t> to </a:t>
                </a:r>
                <a:r>
                  <a:rPr lang="es-ES" dirty="0" err="1"/>
                  <a:t>each</a:t>
                </a:r>
                <a:r>
                  <a:rPr lang="es-ES" dirty="0"/>
                  <a:t> </a:t>
                </a:r>
                <a:r>
                  <a:rPr lang="es-ES" dirty="0" err="1"/>
                  <a:t>model</a:t>
                </a:r>
                <a:r>
                  <a:rPr lang="es-ES" dirty="0"/>
                  <a:t> output:</a:t>
                </a:r>
              </a:p>
              <a:p>
                <a:pPr marL="742950" lvl="1" indent="-285750" algn="just">
                  <a:buFontTx/>
                  <a:buChar char="-"/>
                </a:pPr>
                <a:r>
                  <a:rPr lang="es-ES" dirty="0" err="1"/>
                  <a:t>Validation</a:t>
                </a:r>
                <a:r>
                  <a:rPr lang="es-ES" dirty="0"/>
                  <a:t> set </a:t>
                </a:r>
                <a:r>
                  <a:rPr lang="es-ES" dirty="0" err="1"/>
                  <a:t>with</a:t>
                </a:r>
                <a:r>
                  <a:rPr lang="es-ES" dirty="0"/>
                  <a:t> </a:t>
                </a:r>
                <a:r>
                  <a:rPr lang="es-ES" dirty="0" err="1"/>
                  <a:t>the</a:t>
                </a:r>
                <a:r>
                  <a:rPr lang="es-ES" dirty="0"/>
                  <a:t> gene </a:t>
                </a:r>
                <a:r>
                  <a:rPr lang="es-ES" dirty="0" err="1"/>
                  <a:t>expression</a:t>
                </a:r>
                <a:r>
                  <a:rPr lang="es-ES" dirty="0"/>
                  <a:t> </a:t>
                </a:r>
                <a:r>
                  <a:rPr lang="es-ES" dirty="0" err="1"/>
                  <a:t>of</a:t>
                </a:r>
                <a:r>
                  <a:rPr lang="es-ES" dirty="0"/>
                  <a:t> </a:t>
                </a:r>
                <a:r>
                  <a:rPr lang="es-ES" dirty="0" err="1"/>
                  <a:t>the</a:t>
                </a:r>
                <a:r>
                  <a:rPr lang="es-ES" dirty="0"/>
                  <a:t> </a:t>
                </a:r>
                <a:r>
                  <a:rPr lang="es-ES" dirty="0" err="1"/>
                  <a:t>SFs</a:t>
                </a:r>
                <a:r>
                  <a:rPr lang="es-ES" dirty="0"/>
                  <a:t>.</a:t>
                </a:r>
              </a:p>
              <a:p>
                <a:pPr marL="742950" lvl="1" indent="-285750" algn="just">
                  <a:buFontTx/>
                  <a:buChar char="-"/>
                </a:pPr>
                <a:r>
                  <a:rPr lang="es-ES" dirty="0"/>
                  <a:t>Median </a:t>
                </a:r>
                <a:r>
                  <a:rPr lang="es-ES" dirty="0" err="1"/>
                  <a:t>expression</a:t>
                </a:r>
                <a:r>
                  <a:rPr lang="es-ES" dirty="0"/>
                  <a:t> </a:t>
                </a:r>
                <a:r>
                  <a:rPr lang="es-ES" dirty="0" err="1"/>
                  <a:t>of</a:t>
                </a:r>
                <a:r>
                  <a:rPr lang="es-ES" dirty="0"/>
                  <a:t> </a:t>
                </a:r>
                <a:r>
                  <a:rPr lang="es-ES" dirty="0" err="1"/>
                  <a:t>the</a:t>
                </a:r>
                <a:r>
                  <a:rPr lang="es-ES" dirty="0"/>
                  <a:t> </a:t>
                </a:r>
                <a:r>
                  <a:rPr lang="es-ES" dirty="0" err="1"/>
                  <a:t>SFs</a:t>
                </a:r>
                <a:r>
                  <a:rPr lang="es-ES" dirty="0"/>
                  <a:t> (</a:t>
                </a:r>
                <a:r>
                  <a:rPr lang="es-ES" dirty="0" err="1"/>
                  <a:t>baseline</a:t>
                </a:r>
                <a:r>
                  <a:rPr lang="es-ES" dirty="0"/>
                  <a:t>).</a:t>
                </a:r>
              </a:p>
              <a:p>
                <a:pPr marL="742950" lvl="1" indent="-285750" algn="just">
                  <a:buFontTx/>
                  <a:buChar char="-"/>
                </a:pPr>
                <a:r>
                  <a:rPr lang="es-ES" dirty="0" err="1"/>
                  <a:t>Additional</a:t>
                </a:r>
                <a:r>
                  <a:rPr lang="es-ES" dirty="0"/>
                  <a:t> </a:t>
                </a:r>
                <a:r>
                  <a:rPr lang="es-ES" dirty="0" err="1"/>
                  <a:t>arguments</a:t>
                </a:r>
                <a:r>
                  <a:rPr lang="es-ES" dirty="0"/>
                  <a:t> to </a:t>
                </a:r>
                <a:r>
                  <a:rPr lang="es-ES" dirty="0" err="1"/>
                  <a:t>peform</a:t>
                </a:r>
                <a:r>
                  <a:rPr lang="es-ES" dirty="0"/>
                  <a:t> </a:t>
                </a:r>
                <a:r>
                  <a:rPr lang="es-ES" dirty="0" err="1"/>
                  <a:t>the</a:t>
                </a:r>
                <a:r>
                  <a:rPr lang="es-ES" dirty="0"/>
                  <a:t> forward step.</a:t>
                </a:r>
              </a:p>
              <a:p>
                <a:pPr marL="742950" lvl="1" indent="-285750" algn="just">
                  <a:buFont typeface="Arial" panose="020B0604020202020204" pitchFamily="34" charset="0"/>
                  <a:buChar char="•"/>
                </a:pPr>
                <a:endParaRPr lang="es-ES" dirty="0"/>
              </a:p>
              <a:p>
                <a:pPr marL="285750" indent="-285750">
                  <a:buFont typeface="Arial" panose="020B0604020202020204" pitchFamily="34" charset="0"/>
                  <a:buChar char="•"/>
                </a:pPr>
                <a:r>
                  <a:rPr lang="es-ES" dirty="0" err="1"/>
                  <a:t>Result</a:t>
                </a:r>
                <a:r>
                  <a:rPr lang="es-ES" dirty="0"/>
                  <a:t>: </a:t>
                </a:r>
                <a:r>
                  <a:rPr lang="es-ES" dirty="0" err="1"/>
                  <a:t>DeepLIFT</a:t>
                </a:r>
                <a:r>
                  <a:rPr lang="es-ES" dirty="0"/>
                  <a:t> scores </a:t>
                </a:r>
                <a:r>
                  <a:rPr lang="es-ES" dirty="0" err="1"/>
                  <a:t>of</a:t>
                </a:r>
                <a:r>
                  <a:rPr lang="es-ES" dirty="0"/>
                  <a:t> </a:t>
                </a:r>
                <a:r>
                  <a:rPr lang="es-ES" dirty="0" err="1"/>
                  <a:t>size</a:t>
                </a:r>
                <a:r>
                  <a:rPr lang="es-ES" dirty="0"/>
                  <a:t>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1279 </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 10095 (#</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𝑆𝐹𝑠</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𝑖𝑠𝑜𝑓𝑜𝑟𝑚𝑠</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s-ES" dirty="0"/>
              </a:p>
              <a:p>
                <a:pPr marL="285750" indent="-285750">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mc:Choice>
        <mc:Fallback xmlns="">
          <p:sp>
            <p:nvSpPr>
              <p:cNvPr id="2" name="CuadroTexto 1">
                <a:extLst>
                  <a:ext uri="{FF2B5EF4-FFF2-40B4-BE49-F238E27FC236}">
                    <a16:creationId xmlns:a16="http://schemas.microsoft.com/office/drawing/2014/main" id="{36DB81E5-CDFE-016C-AD69-895B93E34BA4}"/>
                  </a:ext>
                </a:extLst>
              </p:cNvPr>
              <p:cNvSpPr txBox="1">
                <a:spLocks noRot="1" noChangeAspect="1" noMove="1" noResize="1" noEditPoints="1" noAdjustHandles="1" noChangeArrowheads="1" noChangeShapeType="1" noTextEdit="1"/>
              </p:cNvSpPr>
              <p:nvPr/>
            </p:nvSpPr>
            <p:spPr>
              <a:xfrm>
                <a:off x="808093" y="1895175"/>
                <a:ext cx="5838138" cy="3970318"/>
              </a:xfrm>
              <a:prstGeom prst="rect">
                <a:avLst/>
              </a:prstGeom>
              <a:blipFill>
                <a:blip r:embed="rId3"/>
                <a:stretch>
                  <a:fillRect l="-731" t="-922" r="-940"/>
                </a:stretch>
              </a:blipFill>
            </p:spPr>
            <p:txBody>
              <a:bodyPr/>
              <a:lstStyle/>
              <a:p>
                <a:r>
                  <a:rPr lang="es-ES">
                    <a:noFill/>
                  </a:rPr>
                  <a:t> </a:t>
                </a:r>
              </a:p>
            </p:txBody>
          </p:sp>
        </mc:Fallback>
      </mc:AlternateContent>
      <p:sp>
        <p:nvSpPr>
          <p:cNvPr id="8" name="Título 1">
            <a:extLst>
              <a:ext uri="{FF2B5EF4-FFF2-40B4-BE49-F238E27FC236}">
                <a16:creationId xmlns:a16="http://schemas.microsoft.com/office/drawing/2014/main" id="{340093C8-8DB5-BA3E-C777-8480A7DE1C67}"/>
              </a:ext>
            </a:extLst>
          </p:cNvPr>
          <p:cNvSpPr txBox="1">
            <a:spLocks/>
          </p:cNvSpPr>
          <p:nvPr/>
        </p:nvSpPr>
        <p:spPr>
          <a:xfrm>
            <a:off x="711468" y="1106115"/>
            <a:ext cx="7289532"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i="1" dirty="0" err="1"/>
              <a:t>DeepLIFT</a:t>
            </a:r>
            <a:r>
              <a:rPr lang="en-US" sz="2000" i="1" dirty="0"/>
              <a:t> score calculation</a:t>
            </a:r>
            <a:endParaRPr lang="en-US" sz="2400" i="1" dirty="0"/>
          </a:p>
        </p:txBody>
      </p:sp>
      <p:pic>
        <p:nvPicPr>
          <p:cNvPr id="9" name="Imagen 8" descr="Imagen que contiene Gráfico&#10;&#10;Descripción generada automáticamente">
            <a:extLst>
              <a:ext uri="{FF2B5EF4-FFF2-40B4-BE49-F238E27FC236}">
                <a16:creationId xmlns:a16="http://schemas.microsoft.com/office/drawing/2014/main" id="{7A0B77C1-AAD6-6841-CB2D-1E2F59C852E1}"/>
              </a:ext>
            </a:extLst>
          </p:cNvPr>
          <p:cNvPicPr>
            <a:picLocks noChangeAspect="1"/>
          </p:cNvPicPr>
          <p:nvPr/>
        </p:nvPicPr>
        <p:blipFill>
          <a:blip r:embed="rId4"/>
          <a:stretch>
            <a:fillRect/>
          </a:stretch>
        </p:blipFill>
        <p:spPr>
          <a:xfrm>
            <a:off x="6646231" y="1009337"/>
            <a:ext cx="5046499" cy="5022954"/>
          </a:xfrm>
          <a:prstGeom prst="rect">
            <a:avLst/>
          </a:prstGeom>
        </p:spPr>
      </p:pic>
      <p:pic>
        <p:nvPicPr>
          <p:cNvPr id="12" name="Imagen 11" descr="Un conjunto de letras negras en un fondo negro&#10;&#10;Descripción generada automáticamente con confianza media">
            <a:extLst>
              <a:ext uri="{FF2B5EF4-FFF2-40B4-BE49-F238E27FC236}">
                <a16:creationId xmlns:a16="http://schemas.microsoft.com/office/drawing/2014/main" id="{A4E0519D-B2CB-45E2-6489-419321999D2A}"/>
              </a:ext>
            </a:extLst>
          </p:cNvPr>
          <p:cNvPicPr>
            <a:picLocks noChangeAspect="1"/>
          </p:cNvPicPr>
          <p:nvPr/>
        </p:nvPicPr>
        <p:blipFill>
          <a:blip r:embed="rId5"/>
          <a:stretch>
            <a:fillRect/>
          </a:stretch>
        </p:blipFill>
        <p:spPr>
          <a:xfrm>
            <a:off x="1390650" y="4962826"/>
            <a:ext cx="4705350" cy="1238250"/>
          </a:xfrm>
          <a:prstGeom prst="rect">
            <a:avLst/>
          </a:prstGeom>
        </p:spPr>
      </p:pic>
    </p:spTree>
    <p:extLst>
      <p:ext uri="{BB962C8B-B14F-4D97-AF65-F5344CB8AC3E}">
        <p14:creationId xmlns:p14="http://schemas.microsoft.com/office/powerpoint/2010/main" val="214449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7" y="506005"/>
            <a:ext cx="11945754"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Franklin Gothic Heavy" panose="020B0903020102020204" pitchFamily="34" charset="0"/>
              </a:rPr>
              <a:t>Interpretation of Model Parameters using Deep Learning </a:t>
            </a:r>
            <a:r>
              <a:rPr lang="en-US" sz="2400" dirty="0" err="1">
                <a:latin typeface="Franklin Gothic Heavy" panose="020B0903020102020204" pitchFamily="34" charset="0"/>
              </a:rPr>
              <a:t>Importante</a:t>
            </a:r>
            <a:r>
              <a:rPr lang="en-US" sz="2400" dirty="0">
                <a:latin typeface="Franklin Gothic Heavy" panose="020B0903020102020204" pitchFamily="34" charset="0"/>
              </a:rPr>
              <a:t> Features (</a:t>
            </a:r>
            <a:r>
              <a:rPr lang="en-US" sz="2400" dirty="0" err="1">
                <a:latin typeface="Franklin Gothic Heavy" panose="020B0903020102020204" pitchFamily="34" charset="0"/>
              </a:rPr>
              <a:t>DeepLIFT</a:t>
            </a:r>
            <a:r>
              <a:rPr lang="en-US" sz="2400" dirty="0">
                <a:latin typeface="Franklin Gothic Heavy" panose="020B0903020102020204" pitchFamily="34" charset="0"/>
              </a:rPr>
              <a:t>)</a:t>
            </a:r>
            <a:br>
              <a:rPr lang="en-US" sz="2400" dirty="0">
                <a:latin typeface="Franklin Gothic Heavy" panose="020B0903020102020204" pitchFamily="34" charset="0"/>
              </a:rPr>
            </a:br>
            <a:endParaRPr lang="en-US" sz="2400" dirty="0">
              <a:latin typeface="Franklin Gothic Heavy" panose="020B0903020102020204" pitchFamily="34" charset="0"/>
            </a:endParaRPr>
          </a:p>
        </p:txBody>
      </p:sp>
      <p:sp>
        <p:nvSpPr>
          <p:cNvPr id="2" name="CuadroTexto 1">
            <a:extLst>
              <a:ext uri="{FF2B5EF4-FFF2-40B4-BE49-F238E27FC236}">
                <a16:creationId xmlns:a16="http://schemas.microsoft.com/office/drawing/2014/main" id="{36DB81E5-CDFE-016C-AD69-895B93E34BA4}"/>
              </a:ext>
            </a:extLst>
          </p:cNvPr>
          <p:cNvSpPr txBox="1"/>
          <p:nvPr/>
        </p:nvSpPr>
        <p:spPr>
          <a:xfrm>
            <a:off x="808092" y="1895175"/>
            <a:ext cx="7975600" cy="1200329"/>
          </a:xfrm>
          <a:prstGeom prst="rect">
            <a:avLst/>
          </a:prstGeom>
          <a:noFill/>
        </p:spPr>
        <p:txBody>
          <a:bodyPr wrap="square" rtlCol="0">
            <a:spAutoFit/>
          </a:bodyPr>
          <a:lstStyle/>
          <a:p>
            <a:endParaRPr lang="es-ES" u="sng"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sp>
        <p:nvSpPr>
          <p:cNvPr id="8" name="Título 1">
            <a:extLst>
              <a:ext uri="{FF2B5EF4-FFF2-40B4-BE49-F238E27FC236}">
                <a16:creationId xmlns:a16="http://schemas.microsoft.com/office/drawing/2014/main" id="{340093C8-8DB5-BA3E-C777-8480A7DE1C67}"/>
              </a:ext>
            </a:extLst>
          </p:cNvPr>
          <p:cNvSpPr txBox="1">
            <a:spLocks/>
          </p:cNvSpPr>
          <p:nvPr/>
        </p:nvSpPr>
        <p:spPr>
          <a:xfrm>
            <a:off x="711467" y="992642"/>
            <a:ext cx="7289532"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i="1" dirty="0"/>
              <a:t>Comparation between </a:t>
            </a:r>
            <a:r>
              <a:rPr lang="en-US" sz="2000" i="1" dirty="0" err="1"/>
              <a:t>DeepLIFT</a:t>
            </a:r>
            <a:r>
              <a:rPr lang="en-US" sz="2000" i="1" dirty="0"/>
              <a:t> scores and Theoretical Values</a:t>
            </a:r>
            <a:endParaRPr lang="en-US" sz="2400" i="1" dirty="0"/>
          </a:p>
        </p:txBody>
      </p:sp>
      <p:pic>
        <p:nvPicPr>
          <p:cNvPr id="6" name="Imagen 5" descr="Tabla&#10;&#10;Descripción generada automáticamente">
            <a:extLst>
              <a:ext uri="{FF2B5EF4-FFF2-40B4-BE49-F238E27FC236}">
                <a16:creationId xmlns:a16="http://schemas.microsoft.com/office/drawing/2014/main" id="{CD0BCA2E-7572-CB49-8E3C-F798EC819033}"/>
              </a:ext>
            </a:extLst>
          </p:cNvPr>
          <p:cNvPicPr>
            <a:picLocks noChangeAspect="1"/>
          </p:cNvPicPr>
          <p:nvPr/>
        </p:nvPicPr>
        <p:blipFill>
          <a:blip r:embed="rId3"/>
          <a:stretch>
            <a:fillRect/>
          </a:stretch>
        </p:blipFill>
        <p:spPr>
          <a:xfrm>
            <a:off x="884292" y="4046190"/>
            <a:ext cx="6068679" cy="2501653"/>
          </a:xfrm>
          <a:prstGeom prst="rect">
            <a:avLst/>
          </a:prstGeom>
        </p:spPr>
      </p:pic>
      <p:pic>
        <p:nvPicPr>
          <p:cNvPr id="9" name="Imagen 8" descr="Diagrama&#10;&#10;Descripción generada automáticamente con confianza baja">
            <a:extLst>
              <a:ext uri="{FF2B5EF4-FFF2-40B4-BE49-F238E27FC236}">
                <a16:creationId xmlns:a16="http://schemas.microsoft.com/office/drawing/2014/main" id="{EAEFDBAB-DC40-7605-383E-E79978FEF392}"/>
              </a:ext>
            </a:extLst>
          </p:cNvPr>
          <p:cNvPicPr>
            <a:picLocks noChangeAspect="1"/>
          </p:cNvPicPr>
          <p:nvPr/>
        </p:nvPicPr>
        <p:blipFill>
          <a:blip r:embed="rId4"/>
          <a:stretch>
            <a:fillRect/>
          </a:stretch>
        </p:blipFill>
        <p:spPr>
          <a:xfrm>
            <a:off x="7258031" y="1691727"/>
            <a:ext cx="3578679" cy="4584366"/>
          </a:xfrm>
          <a:prstGeom prst="rect">
            <a:avLst/>
          </a:prstGeom>
        </p:spPr>
      </p:pic>
      <p:pic>
        <p:nvPicPr>
          <p:cNvPr id="5" name="Imagen 4" descr="Texto, Calendario&#10;&#10;Descripción generada automáticamente">
            <a:extLst>
              <a:ext uri="{FF2B5EF4-FFF2-40B4-BE49-F238E27FC236}">
                <a16:creationId xmlns:a16="http://schemas.microsoft.com/office/drawing/2014/main" id="{75316CFB-548B-7A46-340B-80941B9754D2}"/>
              </a:ext>
            </a:extLst>
          </p:cNvPr>
          <p:cNvPicPr>
            <a:picLocks noChangeAspect="1"/>
          </p:cNvPicPr>
          <p:nvPr/>
        </p:nvPicPr>
        <p:blipFill>
          <a:blip r:embed="rId5"/>
          <a:stretch>
            <a:fillRect/>
          </a:stretch>
        </p:blipFill>
        <p:spPr>
          <a:xfrm>
            <a:off x="884292" y="1691727"/>
            <a:ext cx="6208293" cy="2501654"/>
          </a:xfrm>
          <a:prstGeom prst="rect">
            <a:avLst/>
          </a:prstGeom>
        </p:spPr>
      </p:pic>
      <p:sp>
        <p:nvSpPr>
          <p:cNvPr id="7" name="CuadroTexto 6">
            <a:extLst>
              <a:ext uri="{FF2B5EF4-FFF2-40B4-BE49-F238E27FC236}">
                <a16:creationId xmlns:a16="http://schemas.microsoft.com/office/drawing/2014/main" id="{E6CF3F76-0B97-69F4-1621-3A383D3888DA}"/>
              </a:ext>
            </a:extLst>
          </p:cNvPr>
          <p:cNvSpPr txBox="1"/>
          <p:nvPr/>
        </p:nvSpPr>
        <p:spPr>
          <a:xfrm>
            <a:off x="10581162" y="5378292"/>
            <a:ext cx="1453092" cy="1169551"/>
          </a:xfrm>
          <a:prstGeom prst="rect">
            <a:avLst/>
          </a:prstGeom>
          <a:noFill/>
        </p:spPr>
        <p:txBody>
          <a:bodyPr wrap="square" rtlCol="0">
            <a:spAutoFit/>
          </a:bodyPr>
          <a:lstStyle/>
          <a:p>
            <a:r>
              <a:rPr lang="es-ES" sz="1400" u="sng" dirty="0" err="1"/>
              <a:t>Results</a:t>
            </a:r>
            <a:r>
              <a:rPr lang="es-ES" sz="1400" u="sng" dirty="0"/>
              <a:t>:</a:t>
            </a:r>
            <a:r>
              <a:rPr lang="es-ES" sz="1400" dirty="0"/>
              <a:t> </a:t>
            </a:r>
          </a:p>
          <a:p>
            <a:pPr marL="285750" indent="-285750">
              <a:buFont typeface="Arial" panose="020B0604020202020204" pitchFamily="34" charset="0"/>
              <a:buChar char="•"/>
            </a:pPr>
            <a:r>
              <a:rPr lang="es-ES" sz="1400" dirty="0" err="1"/>
              <a:t>Optimal</a:t>
            </a:r>
            <a:r>
              <a:rPr lang="es-ES" sz="1400" dirty="0"/>
              <a:t> </a:t>
            </a:r>
            <a:r>
              <a:rPr lang="es-ES" sz="1400" dirty="0" err="1"/>
              <a:t>threshold</a:t>
            </a:r>
            <a:r>
              <a:rPr lang="es-ES" sz="1400" dirty="0"/>
              <a:t>: 0.0022</a:t>
            </a:r>
          </a:p>
          <a:p>
            <a:pPr marL="285750" indent="-285750">
              <a:buFont typeface="Arial" panose="020B0604020202020204" pitchFamily="34" charset="0"/>
              <a:buChar char="•"/>
            </a:pPr>
            <a:r>
              <a:rPr lang="es-ES" sz="1400" dirty="0" err="1"/>
              <a:t>Difference</a:t>
            </a:r>
            <a:r>
              <a:rPr lang="es-ES" sz="1400" dirty="0"/>
              <a:t>: 2</a:t>
            </a:r>
          </a:p>
        </p:txBody>
      </p:sp>
    </p:spTree>
    <p:extLst>
      <p:ext uri="{BB962C8B-B14F-4D97-AF65-F5344CB8AC3E}">
        <p14:creationId xmlns:p14="http://schemas.microsoft.com/office/powerpoint/2010/main" val="3786970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7" y="506005"/>
            <a:ext cx="10769066"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dirty="0">
                <a:latin typeface="Franklin Gothic Heavy" panose="020B0903020102020204" pitchFamily="34" charset="0"/>
              </a:rPr>
              <a:t>Interpretation of Model Parameters using Deep Learning </a:t>
            </a:r>
            <a:r>
              <a:rPr lang="en-US" sz="2300" dirty="0" err="1">
                <a:latin typeface="Franklin Gothic Heavy" panose="020B0903020102020204" pitchFamily="34" charset="0"/>
              </a:rPr>
              <a:t>Importante</a:t>
            </a:r>
            <a:r>
              <a:rPr lang="en-US" sz="2300" dirty="0">
                <a:latin typeface="Franklin Gothic Heavy" panose="020B0903020102020204" pitchFamily="34" charset="0"/>
              </a:rPr>
              <a:t> Features (</a:t>
            </a:r>
            <a:r>
              <a:rPr lang="en-US" sz="2300" dirty="0" err="1">
                <a:latin typeface="Franklin Gothic Heavy" panose="020B0903020102020204" pitchFamily="34" charset="0"/>
              </a:rPr>
              <a:t>DeepLIFT</a:t>
            </a:r>
            <a:r>
              <a:rPr lang="en-US" sz="2300" dirty="0">
                <a:latin typeface="Franklin Gothic Heavy" panose="020B0903020102020204" pitchFamily="34" charset="0"/>
              </a:rPr>
              <a:t>)</a:t>
            </a:r>
            <a:br>
              <a:rPr lang="en-US" sz="2300" dirty="0">
                <a:latin typeface="Franklin Gothic Heavy" panose="020B0903020102020204" pitchFamily="34" charset="0"/>
              </a:rPr>
            </a:br>
            <a:endParaRPr lang="en-US" sz="2300" dirty="0">
              <a:latin typeface="Franklin Gothic Heavy" panose="020B0903020102020204" pitchFamily="34" charset="0"/>
            </a:endParaRPr>
          </a:p>
        </p:txBody>
      </p:sp>
      <p:sp>
        <p:nvSpPr>
          <p:cNvPr id="2" name="CuadroTexto 1">
            <a:extLst>
              <a:ext uri="{FF2B5EF4-FFF2-40B4-BE49-F238E27FC236}">
                <a16:creationId xmlns:a16="http://schemas.microsoft.com/office/drawing/2014/main" id="{36DB81E5-CDFE-016C-AD69-895B93E34BA4}"/>
              </a:ext>
            </a:extLst>
          </p:cNvPr>
          <p:cNvSpPr txBox="1"/>
          <p:nvPr/>
        </p:nvSpPr>
        <p:spPr>
          <a:xfrm>
            <a:off x="808091" y="1349795"/>
            <a:ext cx="6555235" cy="1754326"/>
          </a:xfrm>
          <a:prstGeom prst="rect">
            <a:avLst/>
          </a:prstGeom>
          <a:noFill/>
        </p:spPr>
        <p:txBody>
          <a:bodyPr wrap="square" rtlCol="0">
            <a:spAutoFit/>
          </a:bodyPr>
          <a:lstStyle/>
          <a:p>
            <a:endParaRPr lang="es-ES" u="sng" dirty="0"/>
          </a:p>
          <a:p>
            <a:pPr marL="285750" indent="-285750" algn="just">
              <a:buFont typeface="Arial" panose="020B0604020202020204" pitchFamily="34" charset="0"/>
              <a:buChar char="•"/>
            </a:pPr>
            <a:r>
              <a:rPr lang="es-ES" dirty="0" err="1"/>
              <a:t>It</a:t>
            </a:r>
            <a:r>
              <a:rPr lang="es-ES" dirty="0"/>
              <a:t> </a:t>
            </a:r>
            <a:r>
              <a:rPr lang="es-ES" dirty="0" err="1"/>
              <a:t>was</a:t>
            </a:r>
            <a:r>
              <a:rPr lang="es-ES" dirty="0"/>
              <a:t> </a:t>
            </a:r>
            <a:r>
              <a:rPr lang="es-ES" dirty="0" err="1"/>
              <a:t>created</a:t>
            </a:r>
            <a:r>
              <a:rPr lang="es-ES" dirty="0"/>
              <a:t> a general </a:t>
            </a:r>
            <a:r>
              <a:rPr lang="es-ES" dirty="0" err="1"/>
              <a:t>confusion</a:t>
            </a:r>
            <a:r>
              <a:rPr lang="es-ES" dirty="0"/>
              <a:t> </a:t>
            </a:r>
            <a:r>
              <a:rPr lang="es-ES" dirty="0" err="1"/>
              <a:t>matrix</a:t>
            </a:r>
            <a:r>
              <a:rPr lang="es-ES" dirty="0"/>
              <a:t>, </a:t>
            </a:r>
            <a:r>
              <a:rPr lang="es-ES" dirty="0" err="1"/>
              <a:t>with</a:t>
            </a:r>
            <a:r>
              <a:rPr lang="es-ES" dirty="0"/>
              <a:t> </a:t>
            </a:r>
            <a:r>
              <a:rPr lang="es-ES" dirty="0" err="1"/>
              <a:t>the</a:t>
            </a:r>
            <a:r>
              <a:rPr lang="es-ES" dirty="0"/>
              <a:t> </a:t>
            </a:r>
            <a:r>
              <a:rPr lang="es-ES" dirty="0" err="1"/>
              <a:t>prediction</a:t>
            </a:r>
            <a:r>
              <a:rPr lang="es-ES" dirty="0"/>
              <a:t> </a:t>
            </a:r>
            <a:r>
              <a:rPr lang="es-ES" dirty="0" err="1"/>
              <a:t>results</a:t>
            </a:r>
            <a:r>
              <a:rPr lang="es-ES" dirty="0"/>
              <a:t> </a:t>
            </a:r>
            <a:r>
              <a:rPr lang="es-ES" dirty="0" err="1"/>
              <a:t>of</a:t>
            </a:r>
            <a:r>
              <a:rPr lang="es-ES" dirty="0"/>
              <a:t> </a:t>
            </a:r>
            <a:r>
              <a:rPr lang="es-ES" dirty="0" err="1"/>
              <a:t>all</a:t>
            </a:r>
            <a:r>
              <a:rPr lang="es-ES" dirty="0"/>
              <a:t> </a:t>
            </a:r>
            <a:r>
              <a:rPr lang="es-ES" dirty="0" err="1"/>
              <a:t>SFs</a:t>
            </a:r>
            <a:r>
              <a:rPr lang="es-ES" dirty="0"/>
              <a:t>, and a particular confusión </a:t>
            </a:r>
            <a:r>
              <a:rPr lang="es-ES" dirty="0" err="1"/>
              <a:t>matrix</a:t>
            </a:r>
            <a:r>
              <a:rPr lang="es-ES" dirty="0"/>
              <a:t> </a:t>
            </a:r>
            <a:r>
              <a:rPr lang="es-ES" dirty="0" err="1"/>
              <a:t>for</a:t>
            </a:r>
            <a:r>
              <a:rPr lang="es-ES" dirty="0"/>
              <a:t> </a:t>
            </a:r>
            <a:r>
              <a:rPr lang="es-ES" dirty="0" err="1"/>
              <a:t>each</a:t>
            </a:r>
            <a:r>
              <a:rPr lang="es-ES" dirty="0"/>
              <a:t> </a:t>
            </a:r>
            <a:r>
              <a:rPr lang="es-ES" dirty="0" err="1"/>
              <a:t>of</a:t>
            </a:r>
            <a:r>
              <a:rPr lang="es-ES" dirty="0"/>
              <a:t> </a:t>
            </a:r>
            <a:r>
              <a:rPr lang="es-ES" dirty="0" err="1"/>
              <a:t>the</a:t>
            </a:r>
            <a:r>
              <a:rPr lang="es-ES" dirty="0"/>
              <a:t> </a:t>
            </a:r>
            <a:r>
              <a:rPr lang="es-ES" dirty="0" err="1"/>
              <a:t>SFs</a:t>
            </a: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sp>
        <p:nvSpPr>
          <p:cNvPr id="8" name="Título 1">
            <a:extLst>
              <a:ext uri="{FF2B5EF4-FFF2-40B4-BE49-F238E27FC236}">
                <a16:creationId xmlns:a16="http://schemas.microsoft.com/office/drawing/2014/main" id="{340093C8-8DB5-BA3E-C777-8480A7DE1C67}"/>
              </a:ext>
            </a:extLst>
          </p:cNvPr>
          <p:cNvSpPr txBox="1">
            <a:spLocks/>
          </p:cNvSpPr>
          <p:nvPr/>
        </p:nvSpPr>
        <p:spPr>
          <a:xfrm>
            <a:off x="742625" y="1098891"/>
            <a:ext cx="7289532"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i="1" dirty="0"/>
              <a:t>Comparation between </a:t>
            </a:r>
            <a:r>
              <a:rPr lang="en-US" sz="2000" i="1" dirty="0" err="1"/>
              <a:t>DeepLIFT</a:t>
            </a:r>
            <a:r>
              <a:rPr lang="en-US" sz="2000" i="1" dirty="0"/>
              <a:t> scores and Theoretical Values</a:t>
            </a:r>
            <a:endParaRPr lang="en-US" sz="2400" i="1" dirty="0"/>
          </a:p>
        </p:txBody>
      </p:sp>
      <p:pic>
        <p:nvPicPr>
          <p:cNvPr id="12" name="Imagen 11">
            <a:extLst>
              <a:ext uri="{FF2B5EF4-FFF2-40B4-BE49-F238E27FC236}">
                <a16:creationId xmlns:a16="http://schemas.microsoft.com/office/drawing/2014/main" id="{16DEB7C0-ACD6-717A-7C42-F722111C553C}"/>
              </a:ext>
            </a:extLst>
          </p:cNvPr>
          <p:cNvPicPr>
            <a:picLocks noChangeAspect="1"/>
          </p:cNvPicPr>
          <p:nvPr/>
        </p:nvPicPr>
        <p:blipFill>
          <a:blip r:embed="rId3"/>
          <a:stretch>
            <a:fillRect/>
          </a:stretch>
        </p:blipFill>
        <p:spPr>
          <a:xfrm>
            <a:off x="2496918" y="2390276"/>
            <a:ext cx="3780947" cy="1070998"/>
          </a:xfrm>
          <a:prstGeom prst="rect">
            <a:avLst/>
          </a:prstGeom>
        </p:spPr>
      </p:pic>
      <p:pic>
        <p:nvPicPr>
          <p:cNvPr id="14" name="Imagen 13">
            <a:extLst>
              <a:ext uri="{FF2B5EF4-FFF2-40B4-BE49-F238E27FC236}">
                <a16:creationId xmlns:a16="http://schemas.microsoft.com/office/drawing/2014/main" id="{DCB92504-C953-0B07-00A1-B1706344F1AD}"/>
              </a:ext>
            </a:extLst>
          </p:cNvPr>
          <p:cNvPicPr>
            <a:picLocks noChangeAspect="1"/>
          </p:cNvPicPr>
          <p:nvPr/>
        </p:nvPicPr>
        <p:blipFill>
          <a:blip r:embed="rId4"/>
          <a:stretch>
            <a:fillRect/>
          </a:stretch>
        </p:blipFill>
        <p:spPr>
          <a:xfrm>
            <a:off x="8399242" y="1461221"/>
            <a:ext cx="2007572" cy="2000053"/>
          </a:xfrm>
          <a:prstGeom prst="rect">
            <a:avLst/>
          </a:prstGeom>
        </p:spPr>
      </p:pic>
      <p:sp>
        <p:nvSpPr>
          <p:cNvPr id="16" name="Título 1">
            <a:extLst>
              <a:ext uri="{FF2B5EF4-FFF2-40B4-BE49-F238E27FC236}">
                <a16:creationId xmlns:a16="http://schemas.microsoft.com/office/drawing/2014/main" id="{1900F13A-D0A3-E3D8-C78B-B0885FAC723E}"/>
              </a:ext>
            </a:extLst>
          </p:cNvPr>
          <p:cNvSpPr txBox="1">
            <a:spLocks/>
          </p:cNvSpPr>
          <p:nvPr/>
        </p:nvSpPr>
        <p:spPr>
          <a:xfrm>
            <a:off x="808091" y="2985313"/>
            <a:ext cx="10059778" cy="15244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u="sng" dirty="0"/>
              <a:t>Results</a:t>
            </a:r>
          </a:p>
          <a:p>
            <a:pPr algn="just"/>
            <a:endParaRPr lang="en-US" sz="2000" u="sng" dirty="0"/>
          </a:p>
          <a:p>
            <a:pPr marL="342900" indent="-342900" algn="just">
              <a:buFont typeface="Arial" panose="020B0604020202020204" pitchFamily="34" charset="0"/>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O</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nly the 30% of SF-Gene regulation relationships (12349 out of 39861) were correctly predicted.</a:t>
            </a:r>
          </a:p>
          <a:p>
            <a:pPr marL="342900" indent="-342900" algn="just">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The model can predict the 74.2% of the non-SF-gene interactions.</a:t>
            </a:r>
            <a:endParaRPr lang="en-US" sz="1800" dirty="0"/>
          </a:p>
        </p:txBody>
      </p:sp>
      <p:pic>
        <p:nvPicPr>
          <p:cNvPr id="17" name="Imagen 16" descr="Imagen que contiene Tabla&#10;&#10;Descripción generada automáticamente">
            <a:extLst>
              <a:ext uri="{FF2B5EF4-FFF2-40B4-BE49-F238E27FC236}">
                <a16:creationId xmlns:a16="http://schemas.microsoft.com/office/drawing/2014/main" id="{325ACA34-E3CA-3DCF-299F-A8E30E5C5CE0}"/>
              </a:ext>
            </a:extLst>
          </p:cNvPr>
          <p:cNvPicPr>
            <a:picLocks noChangeAspect="1"/>
          </p:cNvPicPr>
          <p:nvPr/>
        </p:nvPicPr>
        <p:blipFill rotWithShape="1">
          <a:blip r:embed="rId5">
            <a:extLst>
              <a:ext uri="{28A0092B-C50C-407E-A947-70E740481C1C}">
                <a14:useLocalDpi xmlns:a14="http://schemas.microsoft.com/office/drawing/2010/main" val="0"/>
              </a:ext>
            </a:extLst>
          </a:blip>
          <a:srcRect t="-1" b="911"/>
          <a:stretch/>
        </p:blipFill>
        <p:spPr bwMode="auto">
          <a:xfrm>
            <a:off x="1508376" y="4572000"/>
            <a:ext cx="2368200" cy="2160000"/>
          </a:xfrm>
          <a:prstGeom prst="rect">
            <a:avLst/>
          </a:prstGeom>
          <a:noFill/>
          <a:ln>
            <a:noFill/>
          </a:ln>
          <a:extLst>
            <a:ext uri="{53640926-AAD7-44D8-BBD7-CCE9431645EC}">
              <a14:shadowObscured xmlns:a14="http://schemas.microsoft.com/office/drawing/2010/main"/>
            </a:ext>
          </a:extLst>
        </p:spPr>
      </p:pic>
      <p:pic>
        <p:nvPicPr>
          <p:cNvPr id="18" name="Imagen 17" descr="Gráfico&#10;&#10;Descripción generada automáticamente">
            <a:extLst>
              <a:ext uri="{FF2B5EF4-FFF2-40B4-BE49-F238E27FC236}">
                <a16:creationId xmlns:a16="http://schemas.microsoft.com/office/drawing/2014/main" id="{80CE6DFE-8FE4-5C0B-CA83-0AC20E16375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40218" y="4572000"/>
            <a:ext cx="2265000" cy="2160000"/>
          </a:xfrm>
          <a:prstGeom prst="rect">
            <a:avLst/>
          </a:prstGeom>
          <a:noFill/>
          <a:ln>
            <a:noFill/>
          </a:ln>
        </p:spPr>
      </p:pic>
      <p:pic>
        <p:nvPicPr>
          <p:cNvPr id="19" name="Imagen 18" descr="Gráfico, Gráfico de rectángulos&#10;&#10;Descripción generada automáticamente">
            <a:extLst>
              <a:ext uri="{FF2B5EF4-FFF2-40B4-BE49-F238E27FC236}">
                <a16:creationId xmlns:a16="http://schemas.microsoft.com/office/drawing/2014/main" id="{F0889D93-6D64-D45C-ED81-C643319A3EF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00999" y="4548835"/>
            <a:ext cx="2265000" cy="2160000"/>
          </a:xfrm>
          <a:prstGeom prst="rect">
            <a:avLst/>
          </a:prstGeom>
          <a:noFill/>
          <a:ln>
            <a:noFill/>
          </a:ln>
        </p:spPr>
      </p:pic>
      <p:sp>
        <p:nvSpPr>
          <p:cNvPr id="21" name="CuadroTexto 20">
            <a:extLst>
              <a:ext uri="{FF2B5EF4-FFF2-40B4-BE49-F238E27FC236}">
                <a16:creationId xmlns:a16="http://schemas.microsoft.com/office/drawing/2014/main" id="{4A5DAEC5-BF5B-F6E9-2CDA-09C6881ED3F8}"/>
              </a:ext>
            </a:extLst>
          </p:cNvPr>
          <p:cNvSpPr txBox="1"/>
          <p:nvPr/>
        </p:nvSpPr>
        <p:spPr>
          <a:xfrm>
            <a:off x="5335288" y="4509785"/>
            <a:ext cx="5082877" cy="2222215"/>
          </a:xfrm>
          <a:prstGeom prst="rect">
            <a:avLst/>
          </a:prstGeom>
          <a:noFill/>
          <a:ln>
            <a:solidFill>
              <a:schemeClr val="bg1">
                <a:lumMod val="50000"/>
              </a:schemeClr>
            </a:solidFill>
          </a:ln>
        </p:spPr>
        <p:txBody>
          <a:bodyPr wrap="square" rtlCol="0">
            <a:spAutoFit/>
          </a:bodyPr>
          <a:lstStyle/>
          <a:p>
            <a:endParaRPr lang="es-ES" dirty="0"/>
          </a:p>
        </p:txBody>
      </p:sp>
    </p:spTree>
    <p:extLst>
      <p:ext uri="{BB962C8B-B14F-4D97-AF65-F5344CB8AC3E}">
        <p14:creationId xmlns:p14="http://schemas.microsoft.com/office/powerpoint/2010/main" val="780481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a:gradFill>
            <a:gsLst>
              <a:gs pos="16000">
                <a:srgbClr val="38BCC3"/>
              </a:gs>
              <a:gs pos="90000">
                <a:schemeClr val="bg2">
                  <a:lumMod val="90000"/>
                </a:schemeClr>
              </a:gs>
            </a:gsLst>
            <a:lin ang="12000000" scaled="0"/>
          </a:gradFill>
        </p:spPr>
      </p:pic>
      <p:pic>
        <p:nvPicPr>
          <p:cNvPr id="13" name="Imagen 12"/>
          <p:cNvPicPr>
            <a:picLocks noChangeAspect="1"/>
          </p:cNvPicPr>
          <p:nvPr/>
        </p:nvPicPr>
        <p:blipFill>
          <a:blip r:embed="rId3"/>
          <a:stretch>
            <a:fillRect/>
          </a:stretch>
        </p:blipFill>
        <p:spPr>
          <a:xfrm>
            <a:off x="1210056" y="0"/>
            <a:ext cx="9771888" cy="6858000"/>
          </a:xfrm>
          <a:prstGeom prst="rect">
            <a:avLst/>
          </a:prstGeom>
        </p:spPr>
      </p:pic>
      <p:sp>
        <p:nvSpPr>
          <p:cNvPr id="17" name="Google Shape;276;p38"/>
          <p:cNvSpPr txBox="1">
            <a:spLocks/>
          </p:cNvSpPr>
          <p:nvPr/>
        </p:nvSpPr>
        <p:spPr>
          <a:xfrm>
            <a:off x="462771" y="926472"/>
            <a:ext cx="11266457" cy="3138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ranklin Gothic Heavy" panose="020B0903020102020204" pitchFamily="34" charset="0"/>
              </a:rPr>
              <a:t>5. CONCLUSIONS</a:t>
            </a:r>
          </a:p>
        </p:txBody>
      </p:sp>
    </p:spTree>
    <p:extLst>
      <p:ext uri="{BB962C8B-B14F-4D97-AF65-F5344CB8AC3E}">
        <p14:creationId xmlns:p14="http://schemas.microsoft.com/office/powerpoint/2010/main" val="3355977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7" y="506004"/>
            <a:ext cx="11945754" cy="12336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Franklin Gothic Heavy" panose="020B0903020102020204" pitchFamily="34" charset="0"/>
              </a:rPr>
              <a:t>Conclusions</a:t>
            </a:r>
          </a:p>
        </p:txBody>
      </p:sp>
      <p:sp>
        <p:nvSpPr>
          <p:cNvPr id="2" name="CuadroTexto 1">
            <a:extLst>
              <a:ext uri="{FF2B5EF4-FFF2-40B4-BE49-F238E27FC236}">
                <a16:creationId xmlns:a16="http://schemas.microsoft.com/office/drawing/2014/main" id="{36DB81E5-CDFE-016C-AD69-895B93E34BA4}"/>
              </a:ext>
            </a:extLst>
          </p:cNvPr>
          <p:cNvSpPr txBox="1"/>
          <p:nvPr/>
        </p:nvSpPr>
        <p:spPr>
          <a:xfrm>
            <a:off x="808091" y="1349795"/>
            <a:ext cx="6780195" cy="4801314"/>
          </a:xfrm>
          <a:prstGeom prst="rect">
            <a:avLst/>
          </a:prstGeom>
          <a:noFill/>
        </p:spPr>
        <p:txBody>
          <a:bodyPr wrap="square" rtlCol="0">
            <a:spAutoFit/>
          </a:bodyPr>
          <a:lstStyle/>
          <a:p>
            <a:endParaRPr lang="es-ES" u="sng" dirty="0"/>
          </a:p>
          <a:p>
            <a:pPr marL="285750" indent="-285750" algn="just">
              <a:buFont typeface="Arial" panose="020B0604020202020204" pitchFamily="34" charset="0"/>
              <a:buChar char="•"/>
            </a:pPr>
            <a:r>
              <a:rPr lang="es-ES" dirty="0" err="1"/>
              <a:t>It</a:t>
            </a:r>
            <a:r>
              <a:rPr lang="es-ES" dirty="0"/>
              <a:t> </a:t>
            </a:r>
            <a:r>
              <a:rPr lang="es-ES" dirty="0" err="1"/>
              <a:t>was</a:t>
            </a:r>
            <a:r>
              <a:rPr lang="es-ES" dirty="0"/>
              <a:t> </a:t>
            </a:r>
            <a:r>
              <a:rPr lang="es-ES" dirty="0" err="1"/>
              <a:t>succesfully</a:t>
            </a:r>
            <a:r>
              <a:rPr lang="es-ES" dirty="0"/>
              <a:t> </a:t>
            </a:r>
            <a:r>
              <a:rPr lang="es-ES" dirty="0" err="1"/>
              <a:t>developed</a:t>
            </a:r>
            <a:r>
              <a:rPr lang="es-ES" dirty="0"/>
              <a:t> a DNN </a:t>
            </a:r>
            <a:r>
              <a:rPr lang="es-ES" dirty="0" err="1"/>
              <a:t>model</a:t>
            </a:r>
            <a:r>
              <a:rPr lang="es-ES" dirty="0"/>
              <a:t> </a:t>
            </a:r>
            <a:r>
              <a:rPr lang="es-ES" dirty="0" err="1"/>
              <a:t>capable</a:t>
            </a:r>
            <a:r>
              <a:rPr lang="es-ES" dirty="0"/>
              <a:t> </a:t>
            </a:r>
            <a:r>
              <a:rPr lang="es-ES" dirty="0" err="1"/>
              <a:t>of</a:t>
            </a:r>
            <a:r>
              <a:rPr lang="es-ES" dirty="0"/>
              <a:t> </a:t>
            </a:r>
            <a:r>
              <a:rPr lang="es-ES" dirty="0" err="1"/>
              <a:t>predicting</a:t>
            </a:r>
            <a:r>
              <a:rPr lang="es-ES" dirty="0"/>
              <a:t>:</a:t>
            </a:r>
          </a:p>
          <a:p>
            <a:pPr marL="285750" indent="-285750" algn="just">
              <a:buFont typeface="Arial" panose="020B0604020202020204" pitchFamily="34" charset="0"/>
              <a:buChar char="•"/>
            </a:pPr>
            <a:r>
              <a:rPr lang="es-ES" dirty="0" err="1"/>
              <a:t>Regarding</a:t>
            </a:r>
            <a:r>
              <a:rPr lang="es-ES" dirty="0"/>
              <a:t> </a:t>
            </a:r>
            <a:r>
              <a:rPr lang="es-ES" dirty="0" err="1"/>
              <a:t>the</a:t>
            </a:r>
            <a:r>
              <a:rPr lang="es-ES" dirty="0"/>
              <a:t> </a:t>
            </a:r>
            <a:r>
              <a:rPr lang="es-ES" dirty="0" err="1"/>
              <a:t>model</a:t>
            </a:r>
            <a:r>
              <a:rPr lang="es-ES" dirty="0"/>
              <a:t> </a:t>
            </a:r>
            <a:r>
              <a:rPr lang="es-ES" dirty="0" err="1"/>
              <a:t>architecture</a:t>
            </a:r>
            <a:r>
              <a:rPr lang="es-ES" dirty="0"/>
              <a:t>, data </a:t>
            </a:r>
            <a:r>
              <a:rPr lang="es-ES" dirty="0" err="1"/>
              <a:t>processing</a:t>
            </a:r>
            <a:r>
              <a:rPr lang="es-ES" dirty="0"/>
              <a:t> and training </a:t>
            </a:r>
            <a:r>
              <a:rPr lang="es-ES" dirty="0" err="1"/>
              <a:t>configuration</a:t>
            </a:r>
            <a:r>
              <a:rPr lang="es-ES" dirty="0"/>
              <a:t>:</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Performance </a:t>
            </a:r>
            <a:r>
              <a:rPr lang="es-ES" dirty="0" err="1"/>
              <a:t>results</a:t>
            </a:r>
            <a:r>
              <a:rPr lang="es-ES" dirty="0"/>
              <a:t>:</a:t>
            </a:r>
          </a:p>
        </p:txBody>
      </p:sp>
      <p:pic>
        <p:nvPicPr>
          <p:cNvPr id="4" name="Imagen 3" descr="Imagen que contiene Texto&#10;&#10;Descripción generada automáticamente">
            <a:extLst>
              <a:ext uri="{FF2B5EF4-FFF2-40B4-BE49-F238E27FC236}">
                <a16:creationId xmlns:a16="http://schemas.microsoft.com/office/drawing/2014/main" id="{00526E1B-8AF3-6858-F33C-4A4A8E45190B}"/>
              </a:ext>
            </a:extLst>
          </p:cNvPr>
          <p:cNvPicPr>
            <a:picLocks noChangeAspect="1"/>
          </p:cNvPicPr>
          <p:nvPr/>
        </p:nvPicPr>
        <p:blipFill>
          <a:blip r:embed="rId3"/>
          <a:stretch>
            <a:fillRect/>
          </a:stretch>
        </p:blipFill>
        <p:spPr>
          <a:xfrm>
            <a:off x="8293214" y="1452202"/>
            <a:ext cx="2943225" cy="876300"/>
          </a:xfrm>
          <a:prstGeom prst="rect">
            <a:avLst/>
          </a:prstGeom>
        </p:spPr>
      </p:pic>
      <p:pic>
        <p:nvPicPr>
          <p:cNvPr id="6" name="Imagen 5" descr="Una captura de pantalla de un celular con texto e imagen&#10;&#10;Descripción generada automáticamente con confianza media">
            <a:extLst>
              <a:ext uri="{FF2B5EF4-FFF2-40B4-BE49-F238E27FC236}">
                <a16:creationId xmlns:a16="http://schemas.microsoft.com/office/drawing/2014/main" id="{F99C51FA-4582-3F28-FB4F-1E14E606087F}"/>
              </a:ext>
            </a:extLst>
          </p:cNvPr>
          <p:cNvPicPr>
            <a:picLocks noChangeAspect="1"/>
          </p:cNvPicPr>
          <p:nvPr/>
        </p:nvPicPr>
        <p:blipFill>
          <a:blip r:embed="rId4"/>
          <a:stretch>
            <a:fillRect/>
          </a:stretch>
        </p:blipFill>
        <p:spPr>
          <a:xfrm>
            <a:off x="4431002" y="2737551"/>
            <a:ext cx="2843014" cy="2168213"/>
          </a:xfrm>
          <a:prstGeom prst="rect">
            <a:avLst/>
          </a:prstGeom>
        </p:spPr>
      </p:pic>
      <p:pic>
        <p:nvPicPr>
          <p:cNvPr id="9" name="Imagen 8" descr="Imagen que contiene Gráfico&#10;&#10;Descripción generada automáticamente">
            <a:extLst>
              <a:ext uri="{FF2B5EF4-FFF2-40B4-BE49-F238E27FC236}">
                <a16:creationId xmlns:a16="http://schemas.microsoft.com/office/drawing/2014/main" id="{F970F6D4-9F26-B4B1-AA69-F1F544CAFFDE}"/>
              </a:ext>
            </a:extLst>
          </p:cNvPr>
          <p:cNvPicPr>
            <a:picLocks noChangeAspect="1"/>
          </p:cNvPicPr>
          <p:nvPr/>
        </p:nvPicPr>
        <p:blipFill>
          <a:blip r:embed="rId5"/>
          <a:stretch>
            <a:fillRect/>
          </a:stretch>
        </p:blipFill>
        <p:spPr>
          <a:xfrm>
            <a:off x="1385474" y="2704418"/>
            <a:ext cx="2194580" cy="2184342"/>
          </a:xfrm>
          <a:prstGeom prst="rect">
            <a:avLst/>
          </a:prstGeom>
        </p:spPr>
      </p:pic>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EE3A8855-686C-09B7-6AB3-5AB581B8173F}"/>
                  </a:ext>
                </a:extLst>
              </p:cNvPr>
              <p:cNvSpPr txBox="1"/>
              <p:nvPr/>
            </p:nvSpPr>
            <p:spPr>
              <a:xfrm>
                <a:off x="8633572" y="2559497"/>
                <a:ext cx="1897939" cy="6385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300" i="1" smtClean="0">
                          <a:latin typeface="Cambria Math" panose="02040503050406030204" pitchFamily="18" charset="0"/>
                        </a:rPr>
                        <m:t>𝑀𝑆𝐸</m:t>
                      </m:r>
                      <m:r>
                        <a:rPr lang="es-ES" sz="1300" i="0">
                          <a:latin typeface="Cambria Math" panose="02040503050406030204" pitchFamily="18" charset="0"/>
                        </a:rPr>
                        <m:t>=</m:t>
                      </m:r>
                      <m:f>
                        <m:fPr>
                          <m:ctrlPr>
                            <a:rPr lang="es-ES" sz="1300" i="1">
                              <a:solidFill>
                                <a:srgbClr val="836967"/>
                              </a:solidFill>
                              <a:latin typeface="Cambria Math" panose="02040503050406030204" pitchFamily="18" charset="0"/>
                            </a:rPr>
                          </m:ctrlPr>
                        </m:fPr>
                        <m:num>
                          <m:r>
                            <a:rPr lang="es-ES" sz="1300" i="0">
                              <a:latin typeface="Cambria Math" panose="02040503050406030204" pitchFamily="18" charset="0"/>
                            </a:rPr>
                            <m:t>1</m:t>
                          </m:r>
                        </m:num>
                        <m:den>
                          <m:r>
                            <a:rPr lang="es-ES" sz="1300" i="1">
                              <a:latin typeface="Cambria Math" panose="02040503050406030204" pitchFamily="18" charset="0"/>
                            </a:rPr>
                            <m:t>𝑛</m:t>
                          </m:r>
                        </m:den>
                      </m:f>
                      <m:nary>
                        <m:naryPr>
                          <m:chr m:val="∑"/>
                          <m:limLoc m:val="undOvr"/>
                          <m:ctrlPr>
                            <a:rPr lang="es-ES" sz="1300" i="1">
                              <a:latin typeface="Cambria Math" panose="02040503050406030204" pitchFamily="18" charset="0"/>
                            </a:rPr>
                          </m:ctrlPr>
                        </m:naryPr>
                        <m:sub>
                          <m:r>
                            <a:rPr lang="es-ES" sz="1300" i="1">
                              <a:latin typeface="Cambria Math" panose="02040503050406030204" pitchFamily="18" charset="0"/>
                            </a:rPr>
                            <m:t>𝑖</m:t>
                          </m:r>
                          <m:r>
                            <a:rPr lang="es-ES" sz="1300" i="0">
                              <a:latin typeface="Cambria Math" panose="02040503050406030204" pitchFamily="18" charset="0"/>
                            </a:rPr>
                            <m:t>=1</m:t>
                          </m:r>
                        </m:sub>
                        <m:sup>
                          <m:r>
                            <a:rPr lang="es-ES" sz="1300" i="1">
                              <a:latin typeface="Cambria Math" panose="02040503050406030204" pitchFamily="18" charset="0"/>
                            </a:rPr>
                            <m:t>𝑛</m:t>
                          </m:r>
                        </m:sup>
                        <m:e>
                          <m:sSup>
                            <m:sSupPr>
                              <m:ctrlPr>
                                <a:rPr lang="es-ES" sz="1300" i="1">
                                  <a:solidFill>
                                    <a:srgbClr val="836967"/>
                                  </a:solidFill>
                                  <a:latin typeface="Cambria Math" panose="02040503050406030204" pitchFamily="18" charset="0"/>
                                </a:rPr>
                              </m:ctrlPr>
                            </m:sSupPr>
                            <m:e>
                              <m:d>
                                <m:dPr>
                                  <m:ctrlPr>
                                    <a:rPr lang="es-ES" sz="1300" i="1">
                                      <a:solidFill>
                                        <a:srgbClr val="836967"/>
                                      </a:solidFill>
                                      <a:latin typeface="Cambria Math" panose="02040503050406030204" pitchFamily="18" charset="0"/>
                                    </a:rPr>
                                  </m:ctrlPr>
                                </m:dPr>
                                <m:e>
                                  <m:sSub>
                                    <m:sSubPr>
                                      <m:ctrlPr>
                                        <a:rPr lang="es-ES" sz="1300" i="1">
                                          <a:solidFill>
                                            <a:srgbClr val="836967"/>
                                          </a:solidFill>
                                          <a:latin typeface="Cambria Math" panose="02040503050406030204" pitchFamily="18" charset="0"/>
                                        </a:rPr>
                                      </m:ctrlPr>
                                    </m:sSubPr>
                                    <m:e>
                                      <m:r>
                                        <a:rPr lang="es-ES" sz="1300" i="1">
                                          <a:latin typeface="Cambria Math" panose="02040503050406030204" pitchFamily="18" charset="0"/>
                                        </a:rPr>
                                        <m:t>𝑦</m:t>
                                      </m:r>
                                    </m:e>
                                    <m:sub>
                                      <m:r>
                                        <a:rPr lang="es-ES" sz="1300" i="1">
                                          <a:latin typeface="Cambria Math" panose="02040503050406030204" pitchFamily="18" charset="0"/>
                                        </a:rPr>
                                        <m:t>𝑖</m:t>
                                      </m:r>
                                    </m:sub>
                                  </m:sSub>
                                  <m:r>
                                    <a:rPr lang="es-ES" sz="1300" i="0">
                                      <a:latin typeface="Cambria Math" panose="02040503050406030204" pitchFamily="18" charset="0"/>
                                    </a:rPr>
                                    <m:t>−</m:t>
                                  </m:r>
                                  <m:acc>
                                    <m:accPr>
                                      <m:chr m:val="̂"/>
                                      <m:ctrlPr>
                                        <a:rPr lang="es-ES" sz="1300" i="1">
                                          <a:solidFill>
                                            <a:srgbClr val="836967"/>
                                          </a:solidFill>
                                          <a:latin typeface="Cambria Math" panose="02040503050406030204" pitchFamily="18" charset="0"/>
                                        </a:rPr>
                                      </m:ctrlPr>
                                    </m:accPr>
                                    <m:e>
                                      <m:sSub>
                                        <m:sSubPr>
                                          <m:ctrlPr>
                                            <a:rPr lang="es-ES" sz="1300" i="1">
                                              <a:solidFill>
                                                <a:srgbClr val="836967"/>
                                              </a:solidFill>
                                              <a:latin typeface="Cambria Math" panose="02040503050406030204" pitchFamily="18" charset="0"/>
                                            </a:rPr>
                                          </m:ctrlPr>
                                        </m:sSubPr>
                                        <m:e>
                                          <m:r>
                                            <a:rPr lang="es-ES" sz="1300" i="1">
                                              <a:latin typeface="Cambria Math" panose="02040503050406030204" pitchFamily="18" charset="0"/>
                                            </a:rPr>
                                            <m:t>𝑦</m:t>
                                          </m:r>
                                        </m:e>
                                        <m:sub>
                                          <m:r>
                                            <a:rPr lang="es-ES" sz="1300" i="1">
                                              <a:latin typeface="Cambria Math" panose="02040503050406030204" pitchFamily="18" charset="0"/>
                                            </a:rPr>
                                            <m:t>𝑖</m:t>
                                          </m:r>
                                        </m:sub>
                                      </m:sSub>
                                    </m:e>
                                  </m:acc>
                                </m:e>
                              </m:d>
                            </m:e>
                            <m:sup>
                              <m:r>
                                <a:rPr lang="es-ES" sz="1300" i="0">
                                  <a:latin typeface="Cambria Math" panose="02040503050406030204" pitchFamily="18" charset="0"/>
                                </a:rPr>
                                <m:t>2</m:t>
                              </m:r>
                            </m:sup>
                          </m:sSup>
                        </m:e>
                      </m:nary>
                    </m:oMath>
                  </m:oMathPara>
                </a14:m>
                <a:endParaRPr lang="es-ES" sz="1300" dirty="0"/>
              </a:p>
            </p:txBody>
          </p:sp>
        </mc:Choice>
        <mc:Fallback xmlns="">
          <p:sp>
            <p:nvSpPr>
              <p:cNvPr id="20" name="CuadroTexto 19">
                <a:extLst>
                  <a:ext uri="{FF2B5EF4-FFF2-40B4-BE49-F238E27FC236}">
                    <a16:creationId xmlns:a16="http://schemas.microsoft.com/office/drawing/2014/main" id="{EE3A8855-686C-09B7-6AB3-5AB581B8173F}"/>
                  </a:ext>
                </a:extLst>
              </p:cNvPr>
              <p:cNvSpPr txBox="1">
                <a:spLocks noRot="1" noChangeAspect="1" noMove="1" noResize="1" noEditPoints="1" noAdjustHandles="1" noChangeArrowheads="1" noChangeShapeType="1" noTextEdit="1"/>
              </p:cNvSpPr>
              <p:nvPr/>
            </p:nvSpPr>
            <p:spPr>
              <a:xfrm>
                <a:off x="8633572" y="2559497"/>
                <a:ext cx="1897939" cy="638508"/>
              </a:xfrm>
              <a:prstGeom prst="rect">
                <a:avLst/>
              </a:prstGeom>
              <a:blipFill>
                <a:blip r:embed="rId6"/>
                <a:stretch>
                  <a:fillRect/>
                </a:stretch>
              </a:blipFill>
            </p:spPr>
            <p:txBody>
              <a:bodyPr/>
              <a:lstStyle/>
              <a:p>
                <a:r>
                  <a:rPr lang="es-ES">
                    <a:noFill/>
                  </a:rPr>
                  <a:t> </a:t>
                </a:r>
              </a:p>
            </p:txBody>
          </p:sp>
        </mc:Fallback>
      </mc:AlternateContent>
      <p:graphicFrame>
        <p:nvGraphicFramePr>
          <p:cNvPr id="13" name="Tabla 12">
            <a:extLst>
              <a:ext uri="{FF2B5EF4-FFF2-40B4-BE49-F238E27FC236}">
                <a16:creationId xmlns:a16="http://schemas.microsoft.com/office/drawing/2014/main" id="{B0B9AE86-55B4-C96F-CBDB-3A9AA125C8EF}"/>
              </a:ext>
            </a:extLst>
          </p:cNvPr>
          <p:cNvGraphicFramePr>
            <a:graphicFrameLocks noGrp="1"/>
          </p:cNvGraphicFramePr>
          <p:nvPr>
            <p:extLst>
              <p:ext uri="{D42A27DB-BD31-4B8C-83A1-F6EECF244321}">
                <p14:modId xmlns:p14="http://schemas.microsoft.com/office/powerpoint/2010/main" val="873158071"/>
              </p:ext>
            </p:extLst>
          </p:nvPr>
        </p:nvGraphicFramePr>
        <p:xfrm>
          <a:off x="7689947" y="3429000"/>
          <a:ext cx="3693962" cy="1238504"/>
        </p:xfrm>
        <a:graphic>
          <a:graphicData uri="http://schemas.openxmlformats.org/drawingml/2006/table">
            <a:tbl>
              <a:tblPr firstRow="1" firstCol="1" bandRow="1"/>
              <a:tblGrid>
                <a:gridCol w="1846981">
                  <a:extLst>
                    <a:ext uri="{9D8B030D-6E8A-4147-A177-3AD203B41FA5}">
                      <a16:colId xmlns:a16="http://schemas.microsoft.com/office/drawing/2014/main" val="2705941788"/>
                    </a:ext>
                  </a:extLst>
                </a:gridCol>
                <a:gridCol w="1846981">
                  <a:extLst>
                    <a:ext uri="{9D8B030D-6E8A-4147-A177-3AD203B41FA5}">
                      <a16:colId xmlns:a16="http://schemas.microsoft.com/office/drawing/2014/main" val="1971173352"/>
                    </a:ext>
                  </a:extLst>
                </a:gridCol>
              </a:tblGrid>
              <a:tr h="151212">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Settings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just" fontAlgn="base">
                        <a:lnSpc>
                          <a:spcPct val="107000"/>
                        </a:lnSpc>
                        <a:spcAft>
                          <a:spcPts val="800"/>
                        </a:spcAft>
                      </a:pPr>
                      <a:r>
                        <a:rPr lang="es-ES" sz="10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Value</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3118346435"/>
                  </a:ext>
                </a:extLst>
              </a:tr>
              <a:tr h="151212">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Nº of epochs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3000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4087220750"/>
                  </a:ext>
                </a:extLst>
              </a:tr>
              <a:tr h="151212">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Learning Rate</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0.001</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51732614"/>
                  </a:ext>
                </a:extLst>
              </a:tr>
              <a:tr h="151212">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Cancer Type</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LUAD</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2042856646"/>
                  </a:ext>
                </a:extLst>
              </a:tr>
              <a:tr h="151212">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Test Size</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284628337"/>
                  </a:ext>
                </a:extLst>
              </a:tr>
              <a:tr h="151212">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Number of Genes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898 (Cancer related genes)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557353612"/>
                  </a:ext>
                </a:extLst>
              </a:tr>
              <a:tr h="151212">
                <a:tc>
                  <a:txBody>
                    <a:bodyPr/>
                    <a:lstStyle/>
                    <a:p>
                      <a:pPr algn="just" fontAlgn="base">
                        <a:lnSpc>
                          <a:spcPct val="107000"/>
                        </a:lnSpc>
                        <a:spcAft>
                          <a:spcPts val="800"/>
                        </a:spcAft>
                      </a:pPr>
                      <a:r>
                        <a:rPr lang="es-ES" sz="10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Batch size </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32869441"/>
                  </a:ext>
                </a:extLst>
              </a:tr>
              <a:tr h="151212">
                <a:tc>
                  <a:txBody>
                    <a:bodyPr/>
                    <a:lstStyle/>
                    <a:p>
                      <a:pPr algn="just" fontAlgn="base">
                        <a:lnSpc>
                          <a:spcPct val="107000"/>
                        </a:lnSpc>
                        <a:spcAft>
                          <a:spcPts val="800"/>
                        </a:spcAft>
                      </a:pPr>
                      <a:r>
                        <a:rPr lang="es-ES" sz="1000" b="1"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Loss</a:t>
                      </a:r>
                      <a:r>
                        <a:rPr lang="es-ES" sz="1000" b="1"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000" b="1"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function</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just" fontAlgn="base">
                        <a:lnSpc>
                          <a:spcPct val="107000"/>
                        </a:lnSpc>
                        <a:spcAft>
                          <a:spcPts val="800"/>
                        </a:spcAft>
                      </a:pPr>
                      <a:r>
                        <a:rPr lang="es-E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MSE</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solidFill>
                      <a:srgbClr val="D9E2F3"/>
                    </a:solidFill>
                  </a:tcPr>
                </a:tc>
                <a:extLst>
                  <a:ext uri="{0D108BD9-81ED-4DB2-BD59-A6C34878D82A}">
                    <a16:rowId xmlns:a16="http://schemas.microsoft.com/office/drawing/2014/main" val="3126652329"/>
                  </a:ext>
                </a:extLst>
              </a:tr>
            </a:tbl>
          </a:graphicData>
        </a:graphic>
      </p:graphicFrame>
      <p:graphicFrame>
        <p:nvGraphicFramePr>
          <p:cNvPr id="22" name="Tabla 21">
            <a:extLst>
              <a:ext uri="{FF2B5EF4-FFF2-40B4-BE49-F238E27FC236}">
                <a16:creationId xmlns:a16="http://schemas.microsoft.com/office/drawing/2014/main" id="{6A966CF2-6713-B764-7CD2-D4656B17E301}"/>
              </a:ext>
            </a:extLst>
          </p:cNvPr>
          <p:cNvGraphicFramePr>
            <a:graphicFrameLocks noGrp="1"/>
          </p:cNvGraphicFramePr>
          <p:nvPr>
            <p:extLst>
              <p:ext uri="{D42A27DB-BD31-4B8C-83A1-F6EECF244321}">
                <p14:modId xmlns:p14="http://schemas.microsoft.com/office/powerpoint/2010/main" val="391628941"/>
              </p:ext>
            </p:extLst>
          </p:nvPr>
        </p:nvGraphicFramePr>
        <p:xfrm>
          <a:off x="3264626" y="5725595"/>
          <a:ext cx="4009390" cy="425514"/>
        </p:xfrm>
        <a:graphic>
          <a:graphicData uri="http://schemas.openxmlformats.org/drawingml/2006/table">
            <a:tbl>
              <a:tblPr firstRow="1" firstCol="1" bandRow="1"/>
              <a:tblGrid>
                <a:gridCol w="789940">
                  <a:extLst>
                    <a:ext uri="{9D8B030D-6E8A-4147-A177-3AD203B41FA5}">
                      <a16:colId xmlns:a16="http://schemas.microsoft.com/office/drawing/2014/main" val="2132094445"/>
                    </a:ext>
                  </a:extLst>
                </a:gridCol>
                <a:gridCol w="1007110">
                  <a:extLst>
                    <a:ext uri="{9D8B030D-6E8A-4147-A177-3AD203B41FA5}">
                      <a16:colId xmlns:a16="http://schemas.microsoft.com/office/drawing/2014/main" val="4151558408"/>
                    </a:ext>
                  </a:extLst>
                </a:gridCol>
                <a:gridCol w="993775">
                  <a:extLst>
                    <a:ext uri="{9D8B030D-6E8A-4147-A177-3AD203B41FA5}">
                      <a16:colId xmlns:a16="http://schemas.microsoft.com/office/drawing/2014/main" val="3343571801"/>
                    </a:ext>
                  </a:extLst>
                </a:gridCol>
                <a:gridCol w="579120">
                  <a:extLst>
                    <a:ext uri="{9D8B030D-6E8A-4147-A177-3AD203B41FA5}">
                      <a16:colId xmlns:a16="http://schemas.microsoft.com/office/drawing/2014/main" val="521119106"/>
                    </a:ext>
                  </a:extLst>
                </a:gridCol>
                <a:gridCol w="639445">
                  <a:extLst>
                    <a:ext uri="{9D8B030D-6E8A-4147-A177-3AD203B41FA5}">
                      <a16:colId xmlns:a16="http://schemas.microsoft.com/office/drawing/2014/main" val="3181198527"/>
                    </a:ext>
                  </a:extLst>
                </a:gridCol>
              </a:tblGrid>
              <a:tr h="0">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Optimizer</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Correlation Training</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a:t>
                      </a:r>
                      <a:r>
                        <a:rPr lang="es-ES" sz="9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Correlation</a:t>
                      </a:r>
                      <a:r>
                        <a:rPr lang="es-ES" sz="9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9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Validation</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Validation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1306569353"/>
                  </a:ext>
                </a:extLst>
              </a:tr>
              <a:tr h="0">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AdamW</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0.8872</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0.8495</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0.0733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0.1739</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4144138735"/>
                  </a:ext>
                </a:extLst>
              </a:tr>
            </a:tbl>
          </a:graphicData>
        </a:graphic>
      </p:graphicFrame>
      <p:pic>
        <p:nvPicPr>
          <p:cNvPr id="28" name="Imagen 27">
            <a:extLst>
              <a:ext uri="{FF2B5EF4-FFF2-40B4-BE49-F238E27FC236}">
                <a16:creationId xmlns:a16="http://schemas.microsoft.com/office/drawing/2014/main" id="{09EB3FBB-7C55-D929-BB79-9384F2931C87}"/>
              </a:ext>
            </a:extLst>
          </p:cNvPr>
          <p:cNvPicPr>
            <a:picLocks noChangeAspect="1"/>
          </p:cNvPicPr>
          <p:nvPr/>
        </p:nvPicPr>
        <p:blipFill>
          <a:blip r:embed="rId7"/>
          <a:stretch>
            <a:fillRect/>
          </a:stretch>
        </p:blipFill>
        <p:spPr>
          <a:xfrm>
            <a:off x="7588286" y="5558894"/>
            <a:ext cx="4009390" cy="823066"/>
          </a:xfrm>
          <a:prstGeom prst="rect">
            <a:avLst/>
          </a:prstGeom>
        </p:spPr>
      </p:pic>
    </p:spTree>
    <p:extLst>
      <p:ext uri="{BB962C8B-B14F-4D97-AF65-F5344CB8AC3E}">
        <p14:creationId xmlns:p14="http://schemas.microsoft.com/office/powerpoint/2010/main" val="925687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7" y="506005"/>
            <a:ext cx="11945754"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Franklin Gothic Heavy" panose="020B0903020102020204" pitchFamily="34" charset="0"/>
              </a:rPr>
              <a:t>Conclusions</a:t>
            </a:r>
          </a:p>
        </p:txBody>
      </p:sp>
      <p:sp>
        <p:nvSpPr>
          <p:cNvPr id="2" name="CuadroTexto 1">
            <a:extLst>
              <a:ext uri="{FF2B5EF4-FFF2-40B4-BE49-F238E27FC236}">
                <a16:creationId xmlns:a16="http://schemas.microsoft.com/office/drawing/2014/main" id="{36DB81E5-CDFE-016C-AD69-895B93E34BA4}"/>
              </a:ext>
            </a:extLst>
          </p:cNvPr>
          <p:cNvSpPr txBox="1"/>
          <p:nvPr/>
        </p:nvSpPr>
        <p:spPr>
          <a:xfrm>
            <a:off x="808091" y="1349795"/>
            <a:ext cx="5717507" cy="5078313"/>
          </a:xfrm>
          <a:prstGeom prst="rect">
            <a:avLst/>
          </a:prstGeom>
          <a:noFill/>
        </p:spPr>
        <p:txBody>
          <a:bodyPr wrap="square" rtlCol="0">
            <a:spAutoFit/>
          </a:bodyPr>
          <a:lstStyle/>
          <a:p>
            <a:endParaRPr lang="es-ES" u="sng" dirty="0"/>
          </a:p>
          <a:p>
            <a:pPr marL="285750" indent="-285750" algn="just">
              <a:buFont typeface="Arial" panose="020B0604020202020204" pitchFamily="34" charset="0"/>
              <a:buChar char="•"/>
            </a:pPr>
            <a:r>
              <a:rPr lang="es-ES" dirty="0"/>
              <a:t>On </a:t>
            </a:r>
            <a:r>
              <a:rPr lang="es-ES" dirty="0" err="1"/>
              <a:t>the</a:t>
            </a:r>
            <a:r>
              <a:rPr lang="es-ES" dirty="0"/>
              <a:t> </a:t>
            </a:r>
            <a:r>
              <a:rPr lang="es-ES" dirty="0" err="1"/>
              <a:t>other</a:t>
            </a:r>
            <a:r>
              <a:rPr lang="es-ES" dirty="0"/>
              <a:t> </a:t>
            </a:r>
            <a:r>
              <a:rPr lang="es-ES" dirty="0" err="1"/>
              <a:t>hand</a:t>
            </a:r>
            <a:r>
              <a:rPr lang="es-ES" dirty="0"/>
              <a:t>, </a:t>
            </a:r>
            <a:r>
              <a:rPr lang="en-US" dirty="0"/>
              <a:t>the cellular context in the prediction of transcript expression was studied by training a </a:t>
            </a:r>
            <a:r>
              <a:rPr lang="en-US" dirty="0" err="1"/>
              <a:t>DeepAE</a:t>
            </a:r>
            <a:r>
              <a:rPr lang="en-US" dirty="0"/>
              <a:t> with different types of adenocarcinomas.</a:t>
            </a:r>
            <a:endParaRPr lang="es-ES" dirty="0"/>
          </a:p>
          <a:p>
            <a:pPr algn="just"/>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t>The autoencoder architecture was not optimized. Despite having used a </a:t>
            </a:r>
            <a:r>
              <a:rPr lang="en-US" dirty="0" err="1"/>
              <a:t>contrated</a:t>
            </a:r>
            <a:r>
              <a:rPr lang="en-US" dirty="0"/>
              <a:t> architecture presented in (Sanjiv K. Dwivedi, 2020).</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pic>
        <p:nvPicPr>
          <p:cNvPr id="11" name="Imagen 10" descr="Imagen que contiene Texto&#10;&#10;Descripción generada automáticamente">
            <a:extLst>
              <a:ext uri="{FF2B5EF4-FFF2-40B4-BE49-F238E27FC236}">
                <a16:creationId xmlns:a16="http://schemas.microsoft.com/office/drawing/2014/main" id="{EEB64B8D-0404-2524-25A4-D3B073F2EF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265" y="1455929"/>
            <a:ext cx="4888063" cy="812376"/>
          </a:xfrm>
          <a:prstGeom prst="rect">
            <a:avLst/>
          </a:prstGeom>
          <a:noFill/>
          <a:ln>
            <a:noFill/>
          </a:ln>
        </p:spPr>
      </p:pic>
      <p:pic>
        <p:nvPicPr>
          <p:cNvPr id="12" name="Imagen 11" descr="Imagen en blanco y negro&#10;&#10;Descripción generada automáticamente con confianza baja">
            <a:extLst>
              <a:ext uri="{FF2B5EF4-FFF2-40B4-BE49-F238E27FC236}">
                <a16:creationId xmlns:a16="http://schemas.microsoft.com/office/drawing/2014/main" id="{831AF48A-5E62-49D6-9F81-3157F4CEF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07705" y="2491725"/>
            <a:ext cx="3513221" cy="3936383"/>
          </a:xfrm>
          <a:prstGeom prst="rect">
            <a:avLst/>
          </a:prstGeom>
          <a:noFill/>
        </p:spPr>
      </p:pic>
      <p:pic>
        <p:nvPicPr>
          <p:cNvPr id="14" name="Imagen 13" descr="Interfaz de usuario gráfica, Aplicación&#10;&#10;Descripción generada automáticamente">
            <a:extLst>
              <a:ext uri="{FF2B5EF4-FFF2-40B4-BE49-F238E27FC236}">
                <a16:creationId xmlns:a16="http://schemas.microsoft.com/office/drawing/2014/main" id="{5BEE8F0D-0AAC-2354-569D-EA693BD45EC8}"/>
              </a:ext>
            </a:extLst>
          </p:cNvPr>
          <p:cNvPicPr>
            <a:picLocks noChangeAspect="1"/>
          </p:cNvPicPr>
          <p:nvPr/>
        </p:nvPicPr>
        <p:blipFill>
          <a:blip r:embed="rId5"/>
          <a:stretch>
            <a:fillRect/>
          </a:stretch>
        </p:blipFill>
        <p:spPr>
          <a:xfrm>
            <a:off x="1950572" y="3812245"/>
            <a:ext cx="4001049" cy="2588167"/>
          </a:xfrm>
          <a:prstGeom prst="rect">
            <a:avLst/>
          </a:prstGeom>
        </p:spPr>
      </p:pic>
    </p:spTree>
    <p:extLst>
      <p:ext uri="{BB962C8B-B14F-4D97-AF65-F5344CB8AC3E}">
        <p14:creationId xmlns:p14="http://schemas.microsoft.com/office/powerpoint/2010/main" val="153775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7" y="506005"/>
            <a:ext cx="11945754"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Franklin Gothic Heavy" panose="020B0903020102020204" pitchFamily="34" charset="0"/>
              </a:rPr>
              <a:t>Conclusions</a:t>
            </a:r>
            <a:endParaRPr lang="en-US" sz="2700" dirty="0">
              <a:latin typeface="Franklin Gothic Heavy" panose="020B0903020102020204" pitchFamily="34" charset="0"/>
            </a:endParaRPr>
          </a:p>
        </p:txBody>
      </p:sp>
      <p:sp>
        <p:nvSpPr>
          <p:cNvPr id="2" name="CuadroTexto 1">
            <a:extLst>
              <a:ext uri="{FF2B5EF4-FFF2-40B4-BE49-F238E27FC236}">
                <a16:creationId xmlns:a16="http://schemas.microsoft.com/office/drawing/2014/main" id="{36DB81E5-CDFE-016C-AD69-895B93E34BA4}"/>
              </a:ext>
            </a:extLst>
          </p:cNvPr>
          <p:cNvSpPr txBox="1"/>
          <p:nvPr/>
        </p:nvSpPr>
        <p:spPr>
          <a:xfrm>
            <a:off x="808091" y="1349796"/>
            <a:ext cx="4770801" cy="5355312"/>
          </a:xfrm>
          <a:prstGeom prst="rect">
            <a:avLst/>
          </a:prstGeom>
          <a:noFill/>
        </p:spPr>
        <p:txBody>
          <a:bodyPr wrap="square" rtlCol="0">
            <a:spAutoFit/>
          </a:bodyPr>
          <a:lstStyle/>
          <a:p>
            <a:endParaRPr lang="es-ES" u="sng" dirty="0"/>
          </a:p>
          <a:p>
            <a:r>
              <a:rPr lang="es-ES" dirty="0" err="1"/>
              <a:t>Results</a:t>
            </a:r>
            <a:r>
              <a:rPr lang="es-ES" dirty="0"/>
              <a:t> in </a:t>
            </a:r>
            <a:r>
              <a:rPr lang="es-ES" dirty="0" err="1"/>
              <a:t>DeepSF&amp;AE</a:t>
            </a:r>
            <a:r>
              <a:rPr lang="es-ES" dirty="0"/>
              <a:t> vs DeepSF2hidden:</a:t>
            </a:r>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algn="just"/>
            <a:r>
              <a:rPr lang="es-ES" dirty="0" err="1"/>
              <a:t>The</a:t>
            </a:r>
            <a:r>
              <a:rPr lang="es-ES" dirty="0"/>
              <a:t> </a:t>
            </a:r>
            <a:r>
              <a:rPr lang="es-ES" dirty="0" err="1"/>
              <a:t>model</a:t>
            </a:r>
            <a:r>
              <a:rPr lang="es-ES" dirty="0"/>
              <a:t> </a:t>
            </a:r>
            <a:r>
              <a:rPr lang="es-ES" dirty="0" err="1"/>
              <a:t>with</a:t>
            </a:r>
            <a:r>
              <a:rPr lang="es-ES" dirty="0"/>
              <a:t> </a:t>
            </a:r>
            <a:r>
              <a:rPr lang="es-ES" dirty="0" err="1"/>
              <a:t>the</a:t>
            </a:r>
            <a:r>
              <a:rPr lang="es-ES" dirty="0"/>
              <a:t> AE has </a:t>
            </a:r>
            <a:r>
              <a:rPr lang="es-ES" dirty="0" err="1"/>
              <a:t>outperformed</a:t>
            </a:r>
            <a:r>
              <a:rPr lang="es-ES" dirty="0"/>
              <a:t> </a:t>
            </a:r>
            <a:r>
              <a:rPr lang="es-ES" dirty="0" err="1"/>
              <a:t>the</a:t>
            </a:r>
            <a:r>
              <a:rPr lang="es-ES" dirty="0"/>
              <a:t> </a:t>
            </a:r>
            <a:r>
              <a:rPr lang="es-ES" dirty="0" err="1"/>
              <a:t>previous</a:t>
            </a:r>
            <a:r>
              <a:rPr lang="es-ES" dirty="0"/>
              <a:t> </a:t>
            </a:r>
            <a:r>
              <a:rPr lang="es-ES" dirty="0" err="1"/>
              <a:t>model</a:t>
            </a:r>
            <a:r>
              <a:rPr lang="es-ES" dirty="0"/>
              <a:t> </a:t>
            </a:r>
            <a:r>
              <a:rPr lang="es-ES" dirty="0" err="1"/>
              <a:t>by</a:t>
            </a:r>
            <a:r>
              <a:rPr lang="es-ES" dirty="0"/>
              <a:t>:</a:t>
            </a:r>
          </a:p>
          <a:p>
            <a:pPr algn="just"/>
            <a:endParaRPr lang="es-ES" dirty="0"/>
          </a:p>
          <a:p>
            <a:pPr marL="285750" indent="-285750" algn="just">
              <a:buFont typeface="Arial" panose="020B0604020202020204" pitchFamily="34" charset="0"/>
              <a:buChar char="•"/>
            </a:pPr>
            <a:r>
              <a:rPr lang="en-US" dirty="0"/>
              <a:t>1) increasing the number of protein-coding genes for which we have obtained correlation data and 2) increasing the correlation of protein-coding genes with a fix set of genes in the validation set. </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graphicFrame>
        <p:nvGraphicFramePr>
          <p:cNvPr id="4" name="Tabla 3">
            <a:extLst>
              <a:ext uri="{FF2B5EF4-FFF2-40B4-BE49-F238E27FC236}">
                <a16:creationId xmlns:a16="http://schemas.microsoft.com/office/drawing/2014/main" id="{D8E88722-BCAF-8CAA-A33E-BF3A67C0E376}"/>
              </a:ext>
            </a:extLst>
          </p:cNvPr>
          <p:cNvGraphicFramePr>
            <a:graphicFrameLocks noGrp="1"/>
          </p:cNvGraphicFramePr>
          <p:nvPr>
            <p:extLst>
              <p:ext uri="{D42A27DB-BD31-4B8C-83A1-F6EECF244321}">
                <p14:modId xmlns:p14="http://schemas.microsoft.com/office/powerpoint/2010/main" val="1096367212"/>
              </p:ext>
            </p:extLst>
          </p:nvPr>
        </p:nvGraphicFramePr>
        <p:xfrm>
          <a:off x="3251661" y="2338104"/>
          <a:ext cx="5688677" cy="1054856"/>
        </p:xfrm>
        <a:graphic>
          <a:graphicData uri="http://schemas.openxmlformats.org/drawingml/2006/table">
            <a:tbl>
              <a:tblPr firstRow="1" firstCol="1" bandRow="1"/>
              <a:tblGrid>
                <a:gridCol w="1120797">
                  <a:extLst>
                    <a:ext uri="{9D8B030D-6E8A-4147-A177-3AD203B41FA5}">
                      <a16:colId xmlns:a16="http://schemas.microsoft.com/office/drawing/2014/main" val="602833324"/>
                    </a:ext>
                  </a:extLst>
                </a:gridCol>
                <a:gridCol w="1428927">
                  <a:extLst>
                    <a:ext uri="{9D8B030D-6E8A-4147-A177-3AD203B41FA5}">
                      <a16:colId xmlns:a16="http://schemas.microsoft.com/office/drawing/2014/main" val="1711037117"/>
                    </a:ext>
                  </a:extLst>
                </a:gridCol>
                <a:gridCol w="1410006">
                  <a:extLst>
                    <a:ext uri="{9D8B030D-6E8A-4147-A177-3AD203B41FA5}">
                      <a16:colId xmlns:a16="http://schemas.microsoft.com/office/drawing/2014/main" val="1963999604"/>
                    </a:ext>
                  </a:extLst>
                </a:gridCol>
                <a:gridCol w="821678">
                  <a:extLst>
                    <a:ext uri="{9D8B030D-6E8A-4147-A177-3AD203B41FA5}">
                      <a16:colId xmlns:a16="http://schemas.microsoft.com/office/drawing/2014/main" val="499856789"/>
                    </a:ext>
                  </a:extLst>
                </a:gridCol>
                <a:gridCol w="907269">
                  <a:extLst>
                    <a:ext uri="{9D8B030D-6E8A-4147-A177-3AD203B41FA5}">
                      <a16:colId xmlns:a16="http://schemas.microsoft.com/office/drawing/2014/main" val="2754498881"/>
                    </a:ext>
                  </a:extLst>
                </a:gridCol>
              </a:tblGrid>
              <a:tr h="391514">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Correlation Training</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Correlation Validation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tc>
                  <a:txBody>
                    <a:bodyPr/>
                    <a:lstStyle/>
                    <a:p>
                      <a:pPr algn="ctr"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Validation Loss</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1879429820"/>
                  </a:ext>
                </a:extLst>
              </a:tr>
              <a:tr h="331671">
                <a:tc>
                  <a:txBody>
                    <a:bodyPr/>
                    <a:lstStyle/>
                    <a:p>
                      <a:pPr algn="just" fontAlgn="base">
                        <a:lnSpc>
                          <a:spcPct val="107000"/>
                        </a:lnSpc>
                        <a:spcAft>
                          <a:spcPts val="800"/>
                        </a:spcAft>
                      </a:pPr>
                      <a:r>
                        <a:rPr lang="es-ES" sz="9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DeepSF2hidden</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0.8872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0.8495</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0.0733</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0.1739</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2944934987"/>
                  </a:ext>
                </a:extLst>
              </a:tr>
              <a:tr h="331671">
                <a:tc>
                  <a:txBody>
                    <a:bodyPr/>
                    <a:lstStyle/>
                    <a:p>
                      <a:pPr algn="just" fontAlgn="base">
                        <a:lnSpc>
                          <a:spcPct val="107000"/>
                        </a:lnSpc>
                        <a:spcAft>
                          <a:spcPts val="800"/>
                        </a:spcAft>
                      </a:pPr>
                      <a:r>
                        <a:rPr lang="es-ES" sz="900" b="1"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DeepSF&amp;AE</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a:noFill/>
                    </a:lnT>
                    <a:lnB>
                      <a:noFill/>
                    </a:lnB>
                    <a:solidFill>
                      <a:srgbClr val="FFFFFF"/>
                    </a:solidFill>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0.8662</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0.8470</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0.09878</a:t>
                      </a:r>
                      <a:endParaRPr lang="en-US" sz="110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fontAlgn="base">
                        <a:lnSpc>
                          <a:spcPct val="107000"/>
                        </a:lnSpc>
                        <a:spcAft>
                          <a:spcPts val="800"/>
                        </a:spcAft>
                      </a:pPr>
                      <a:r>
                        <a:rPr lang="es-E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0.2293</a:t>
                      </a:r>
                      <a:endParaRPr lang="en-US" sz="1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03280897"/>
                  </a:ext>
                </a:extLst>
              </a:tr>
            </a:tbl>
          </a:graphicData>
        </a:graphic>
      </p:graphicFrame>
      <p:pic>
        <p:nvPicPr>
          <p:cNvPr id="9" name="Imagen 8">
            <a:extLst>
              <a:ext uri="{FF2B5EF4-FFF2-40B4-BE49-F238E27FC236}">
                <a16:creationId xmlns:a16="http://schemas.microsoft.com/office/drawing/2014/main" id="{942E9ED8-78C8-C0CA-2556-B64FBB2409F4}"/>
              </a:ext>
            </a:extLst>
          </p:cNvPr>
          <p:cNvPicPr>
            <a:picLocks noChangeAspect="1"/>
          </p:cNvPicPr>
          <p:nvPr/>
        </p:nvPicPr>
        <p:blipFill>
          <a:blip r:embed="rId3"/>
          <a:stretch>
            <a:fillRect/>
          </a:stretch>
        </p:blipFill>
        <p:spPr>
          <a:xfrm>
            <a:off x="5839611" y="4519896"/>
            <a:ext cx="5688678" cy="1557717"/>
          </a:xfrm>
          <a:prstGeom prst="rect">
            <a:avLst/>
          </a:prstGeom>
        </p:spPr>
      </p:pic>
    </p:spTree>
    <p:extLst>
      <p:ext uri="{BB962C8B-B14F-4D97-AF65-F5344CB8AC3E}">
        <p14:creationId xmlns:p14="http://schemas.microsoft.com/office/powerpoint/2010/main" val="1805602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a:gradFill>
            <a:gsLst>
              <a:gs pos="16000">
                <a:srgbClr val="38BCC3"/>
              </a:gs>
              <a:gs pos="90000">
                <a:schemeClr val="bg2">
                  <a:lumMod val="90000"/>
                </a:schemeClr>
              </a:gs>
            </a:gsLst>
            <a:lin ang="12000000" scaled="0"/>
          </a:gradFill>
        </p:spPr>
      </p:pic>
      <p:pic>
        <p:nvPicPr>
          <p:cNvPr id="13" name="Imagen 12"/>
          <p:cNvPicPr>
            <a:picLocks noChangeAspect="1"/>
          </p:cNvPicPr>
          <p:nvPr/>
        </p:nvPicPr>
        <p:blipFill>
          <a:blip r:embed="rId3"/>
          <a:stretch>
            <a:fillRect/>
          </a:stretch>
        </p:blipFill>
        <p:spPr>
          <a:xfrm>
            <a:off x="1210056" y="0"/>
            <a:ext cx="9771888" cy="6858000"/>
          </a:xfrm>
          <a:prstGeom prst="rect">
            <a:avLst/>
          </a:prstGeom>
        </p:spPr>
      </p:pic>
      <p:sp>
        <p:nvSpPr>
          <p:cNvPr id="17" name="Google Shape;276;p38"/>
          <p:cNvSpPr txBox="1">
            <a:spLocks/>
          </p:cNvSpPr>
          <p:nvPr/>
        </p:nvSpPr>
        <p:spPr>
          <a:xfrm>
            <a:off x="462771" y="926472"/>
            <a:ext cx="11266457" cy="3138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ranklin Gothic Heavy" panose="020B0903020102020204" pitchFamily="34" charset="0"/>
              </a:rPr>
              <a:t>2. GOALS</a:t>
            </a:r>
          </a:p>
        </p:txBody>
      </p:sp>
    </p:spTree>
    <p:extLst>
      <p:ext uri="{BB962C8B-B14F-4D97-AF65-F5344CB8AC3E}">
        <p14:creationId xmlns:p14="http://schemas.microsoft.com/office/powerpoint/2010/main" val="3191380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7" y="506005"/>
            <a:ext cx="11945754"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Franklin Gothic Heavy" panose="020B0903020102020204" pitchFamily="34" charset="0"/>
              </a:rPr>
              <a:t>Conclusions</a:t>
            </a:r>
          </a:p>
        </p:txBody>
      </p:sp>
      <p:sp>
        <p:nvSpPr>
          <p:cNvPr id="2" name="CuadroTexto 1">
            <a:extLst>
              <a:ext uri="{FF2B5EF4-FFF2-40B4-BE49-F238E27FC236}">
                <a16:creationId xmlns:a16="http://schemas.microsoft.com/office/drawing/2014/main" id="{36DB81E5-CDFE-016C-AD69-895B93E34BA4}"/>
              </a:ext>
            </a:extLst>
          </p:cNvPr>
          <p:cNvSpPr txBox="1"/>
          <p:nvPr/>
        </p:nvSpPr>
        <p:spPr>
          <a:xfrm>
            <a:off x="2358595" y="2118421"/>
            <a:ext cx="8905753" cy="6383414"/>
          </a:xfrm>
          <a:prstGeom prst="rect">
            <a:avLst/>
          </a:prstGeom>
          <a:noFill/>
        </p:spPr>
        <p:txBody>
          <a:bodyPr wrap="square" rtlCol="0">
            <a:spAutoFit/>
          </a:bodyPr>
          <a:lstStyle/>
          <a:p>
            <a:endParaRPr lang="es-ES" u="sng" dirty="0"/>
          </a:p>
          <a:p>
            <a:pPr algn="just"/>
            <a:r>
              <a:rPr lang="es-ES" sz="2000" dirty="0" err="1"/>
              <a:t>Model</a:t>
            </a:r>
            <a:r>
              <a:rPr lang="es-ES" sz="2000" dirty="0"/>
              <a:t> </a:t>
            </a:r>
            <a:r>
              <a:rPr lang="es-ES" sz="2000" dirty="0" err="1"/>
              <a:t>interpretability</a:t>
            </a:r>
            <a:r>
              <a:rPr lang="es-ES" sz="2000" dirty="0"/>
              <a:t>:</a:t>
            </a:r>
          </a:p>
          <a:p>
            <a:pPr algn="just"/>
            <a:endParaRPr lang="es-ES" dirty="0"/>
          </a:p>
          <a:p>
            <a:pPr marL="285750" indent="-285750" algn="just">
              <a:lnSpc>
                <a:spcPct val="107000"/>
              </a:lnSpc>
              <a:spcAft>
                <a:spcPts val="800"/>
              </a:spcAft>
              <a:buFont typeface="Arial" panose="020B0604020202020204" pitchFamily="34" charset="0"/>
              <a:buChar char="•"/>
            </a:pPr>
            <a:r>
              <a:rPr lang="en-US" dirty="0">
                <a:latin typeface="Arial" panose="020B0604020202020204" pitchFamily="34" charset="0"/>
                <a:ea typeface="Times New Roman" panose="02020603050405020304" pitchFamily="18" charset="0"/>
                <a:cs typeface="Times New Roman" panose="02020603050405020304" pitchFamily="18" charset="0"/>
              </a:rPr>
              <a:t>Not significant results. O</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nly 30% of the SF-Gene regulatory interactions have been identified. </a:t>
            </a:r>
          </a:p>
          <a:p>
            <a:pPr marL="285750" indent="-285750">
              <a:lnSpc>
                <a:spcPct val="107000"/>
              </a:lnSpc>
              <a:spcAft>
                <a:spcPts val="800"/>
              </a:spcAft>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Among other factors limiting the interpretation just to gene regulation could have been no effective. Since a SF might not regulate all the transcripts of the same gene or positively regulate some and negatively regulate others.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In addition, the model may not have been fully optimized or may not have correctly interpreted the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DeepLIFT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scores through the choice of the threshold.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dirty="0"/>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algn="just"/>
            <a:endParaRPr lang="es-ES" dirty="0"/>
          </a:p>
          <a:p>
            <a:pPr marL="285750" indent="-285750" algn="just">
              <a:buFont typeface="Arial" panose="020B0604020202020204" pitchFamily="34" charset="0"/>
              <a:buChar char="•"/>
            </a:pPr>
            <a:endParaRPr lang="es-ES" dirty="0"/>
          </a:p>
        </p:txBody>
      </p:sp>
    </p:spTree>
    <p:extLst>
      <p:ext uri="{BB962C8B-B14F-4D97-AF65-F5344CB8AC3E}">
        <p14:creationId xmlns:p14="http://schemas.microsoft.com/office/powerpoint/2010/main" val="410178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a:gradFill>
            <a:gsLst>
              <a:gs pos="16000">
                <a:srgbClr val="38BCC3"/>
              </a:gs>
              <a:gs pos="90000">
                <a:schemeClr val="bg2">
                  <a:lumMod val="90000"/>
                </a:schemeClr>
              </a:gs>
            </a:gsLst>
            <a:lin ang="12000000" scaled="0"/>
          </a:gradFill>
        </p:spPr>
      </p:pic>
      <p:pic>
        <p:nvPicPr>
          <p:cNvPr id="13" name="Imagen 12"/>
          <p:cNvPicPr>
            <a:picLocks noChangeAspect="1"/>
          </p:cNvPicPr>
          <p:nvPr/>
        </p:nvPicPr>
        <p:blipFill>
          <a:blip r:embed="rId3"/>
          <a:stretch>
            <a:fillRect/>
          </a:stretch>
        </p:blipFill>
        <p:spPr>
          <a:xfrm>
            <a:off x="1210056" y="0"/>
            <a:ext cx="9771888" cy="6858000"/>
          </a:xfrm>
          <a:prstGeom prst="rect">
            <a:avLst/>
          </a:prstGeom>
        </p:spPr>
      </p:pic>
      <p:sp>
        <p:nvSpPr>
          <p:cNvPr id="17" name="Google Shape;276;p38"/>
          <p:cNvSpPr txBox="1">
            <a:spLocks/>
          </p:cNvSpPr>
          <p:nvPr/>
        </p:nvSpPr>
        <p:spPr>
          <a:xfrm>
            <a:off x="462771" y="926472"/>
            <a:ext cx="11266457" cy="3138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ranklin Gothic Heavy" panose="020B0903020102020204" pitchFamily="34" charset="0"/>
              </a:rPr>
              <a:t>6. FUTURE LINES</a:t>
            </a:r>
          </a:p>
        </p:txBody>
      </p:sp>
    </p:spTree>
    <p:extLst>
      <p:ext uri="{BB962C8B-B14F-4D97-AF65-F5344CB8AC3E}">
        <p14:creationId xmlns:p14="http://schemas.microsoft.com/office/powerpoint/2010/main" val="3168062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7735302"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800" dirty="0"/>
            </a:br>
            <a:endParaRPr lang="en-US" sz="2800" i="1" dirty="0"/>
          </a:p>
        </p:txBody>
      </p:sp>
      <p:sp>
        <p:nvSpPr>
          <p:cNvPr id="5" name="Título 1">
            <a:extLst>
              <a:ext uri="{FF2B5EF4-FFF2-40B4-BE49-F238E27FC236}">
                <a16:creationId xmlns:a16="http://schemas.microsoft.com/office/drawing/2014/main" id="{B73A3DA8-FC61-1517-68FB-0F808DED108E}"/>
              </a:ext>
            </a:extLst>
          </p:cNvPr>
          <p:cNvSpPr txBox="1">
            <a:spLocks/>
          </p:cNvSpPr>
          <p:nvPr/>
        </p:nvSpPr>
        <p:spPr>
          <a:xfrm>
            <a:off x="863868" y="658405"/>
            <a:ext cx="7735302" cy="10548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Franklin Gothic Heavy" panose="020B0903020102020204" pitchFamily="34" charset="0"/>
              </a:rPr>
              <a:t>Future Lines</a:t>
            </a:r>
            <a:br>
              <a:rPr lang="en-US" sz="2800" dirty="0"/>
            </a:br>
            <a:endParaRPr lang="en-US" sz="2800" i="1" dirty="0"/>
          </a:p>
        </p:txBody>
      </p:sp>
      <p:sp>
        <p:nvSpPr>
          <p:cNvPr id="6" name="CuadroTexto 5">
            <a:extLst>
              <a:ext uri="{FF2B5EF4-FFF2-40B4-BE49-F238E27FC236}">
                <a16:creationId xmlns:a16="http://schemas.microsoft.com/office/drawing/2014/main" id="{68C3CBE2-D26D-CEB1-A0DE-1BBED8B5E3E4}"/>
              </a:ext>
            </a:extLst>
          </p:cNvPr>
          <p:cNvSpPr txBox="1"/>
          <p:nvPr/>
        </p:nvSpPr>
        <p:spPr>
          <a:xfrm>
            <a:off x="1674741" y="1442002"/>
            <a:ext cx="4667086" cy="2970044"/>
          </a:xfrm>
          <a:prstGeom prst="rect">
            <a:avLst/>
          </a:prstGeom>
          <a:noFill/>
        </p:spPr>
        <p:txBody>
          <a:bodyPr wrap="square" rtlCol="0">
            <a:spAutoFit/>
          </a:bodyPr>
          <a:lstStyle/>
          <a:p>
            <a:pPr algn="just"/>
            <a:endParaRPr lang="es-ES" sz="1700" dirty="0"/>
          </a:p>
          <a:p>
            <a:pPr marL="285750" indent="-285750" algn="just">
              <a:buFont typeface="Arial" panose="020B0604020202020204" pitchFamily="34" charset="0"/>
              <a:buChar char="•"/>
            </a:pPr>
            <a:r>
              <a:rPr lang="en-US" sz="1700" dirty="0"/>
              <a:t>Optimize the autoencoder architecture and using the gene expression of more biotypes.</a:t>
            </a:r>
          </a:p>
          <a:p>
            <a:pPr algn="just"/>
            <a:endParaRPr lang="en-US" sz="1700" dirty="0"/>
          </a:p>
          <a:p>
            <a:pPr marL="285750" indent="-285750" algn="just">
              <a:buFont typeface="Arial" panose="020B0604020202020204" pitchFamily="34" charset="0"/>
              <a:buChar char="•"/>
            </a:pPr>
            <a:r>
              <a:rPr lang="en-US" sz="1700" dirty="0"/>
              <a:t>Study the SFs-Genes-Transcripts regulatory interaction by training a Graph Neural Networks (GNNs) from the knowledge obtained with the DNN model presented in this project.</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Calculate the isoform usage, i.e. the percentage of each isoform expressed in each gene, </a:t>
            </a:r>
            <a:endParaRPr lang="es-ES" sz="1700" dirty="0"/>
          </a:p>
        </p:txBody>
      </p:sp>
      <p:pic>
        <p:nvPicPr>
          <p:cNvPr id="4" name="Imagen 3" descr="Imagen que contiene Gráfico&#10;&#10;Descripción generada automáticamente">
            <a:extLst>
              <a:ext uri="{FF2B5EF4-FFF2-40B4-BE49-F238E27FC236}">
                <a16:creationId xmlns:a16="http://schemas.microsoft.com/office/drawing/2014/main" id="{775FCC29-AD57-0625-F8CA-2DD6FC2F974D}"/>
              </a:ext>
            </a:extLst>
          </p:cNvPr>
          <p:cNvPicPr>
            <a:picLocks noChangeAspect="1"/>
          </p:cNvPicPr>
          <p:nvPr/>
        </p:nvPicPr>
        <p:blipFill>
          <a:blip r:embed="rId3"/>
          <a:stretch>
            <a:fillRect/>
          </a:stretch>
        </p:blipFill>
        <p:spPr>
          <a:xfrm>
            <a:off x="6700337" y="1033433"/>
            <a:ext cx="5055792" cy="5180159"/>
          </a:xfrm>
          <a:prstGeom prst="rect">
            <a:avLst/>
          </a:prstGeom>
        </p:spPr>
      </p:pic>
      <p:pic>
        <p:nvPicPr>
          <p:cNvPr id="7" name="Imagen 6" descr="Escala de tiempo&#10;&#10;Descripción generada automáticamente">
            <a:extLst>
              <a:ext uri="{FF2B5EF4-FFF2-40B4-BE49-F238E27FC236}">
                <a16:creationId xmlns:a16="http://schemas.microsoft.com/office/drawing/2014/main" id="{A0FEBB40-322C-D75F-AEF3-D5800C042DDE}"/>
              </a:ext>
            </a:extLst>
          </p:cNvPr>
          <p:cNvPicPr>
            <a:picLocks noChangeAspect="1"/>
          </p:cNvPicPr>
          <p:nvPr/>
        </p:nvPicPr>
        <p:blipFill rotWithShape="1">
          <a:blip r:embed="rId4">
            <a:extLst>
              <a:ext uri="{28A0092B-C50C-407E-A947-70E740481C1C}">
                <a14:useLocalDpi xmlns:a14="http://schemas.microsoft.com/office/drawing/2010/main" val="0"/>
              </a:ext>
            </a:extLst>
          </a:blip>
          <a:srcRect t="24209" b="48523"/>
          <a:stretch/>
        </p:blipFill>
        <p:spPr bwMode="auto">
          <a:xfrm>
            <a:off x="251443" y="5007429"/>
            <a:ext cx="6779462" cy="817138"/>
          </a:xfrm>
          <a:prstGeom prst="rect">
            <a:avLst/>
          </a:prstGeom>
          <a:noFill/>
          <a:ln>
            <a:noFill/>
          </a:ln>
        </p:spPr>
      </p:pic>
      <p:sp>
        <p:nvSpPr>
          <p:cNvPr id="2" name="CuadroTexto 1">
            <a:extLst>
              <a:ext uri="{FF2B5EF4-FFF2-40B4-BE49-F238E27FC236}">
                <a16:creationId xmlns:a16="http://schemas.microsoft.com/office/drawing/2014/main" id="{50CCDE65-EBDA-78B7-9044-16A5600C7B93}"/>
              </a:ext>
            </a:extLst>
          </p:cNvPr>
          <p:cNvSpPr txBox="1"/>
          <p:nvPr/>
        </p:nvSpPr>
        <p:spPr>
          <a:xfrm>
            <a:off x="2146299" y="5138999"/>
            <a:ext cx="391885" cy="276999"/>
          </a:xfrm>
          <a:prstGeom prst="rect">
            <a:avLst/>
          </a:prstGeom>
          <a:noFill/>
        </p:spPr>
        <p:txBody>
          <a:bodyPr wrap="square" rtlCol="0">
            <a:spAutoFit/>
          </a:bodyPr>
          <a:lstStyle/>
          <a:p>
            <a:r>
              <a:rPr lang="es-ES" sz="1200" dirty="0"/>
              <a:t>0.6</a:t>
            </a:r>
          </a:p>
        </p:txBody>
      </p:sp>
      <p:sp>
        <p:nvSpPr>
          <p:cNvPr id="8" name="CuadroTexto 7">
            <a:extLst>
              <a:ext uri="{FF2B5EF4-FFF2-40B4-BE49-F238E27FC236}">
                <a16:creationId xmlns:a16="http://schemas.microsoft.com/office/drawing/2014/main" id="{D682F56F-964B-F538-D2DC-86ED3DF14BEF}"/>
              </a:ext>
            </a:extLst>
          </p:cNvPr>
          <p:cNvSpPr txBox="1"/>
          <p:nvPr/>
        </p:nvSpPr>
        <p:spPr>
          <a:xfrm>
            <a:off x="5702300" y="5159829"/>
            <a:ext cx="391885" cy="276999"/>
          </a:xfrm>
          <a:prstGeom prst="rect">
            <a:avLst/>
          </a:prstGeom>
          <a:noFill/>
        </p:spPr>
        <p:txBody>
          <a:bodyPr wrap="square" rtlCol="0">
            <a:spAutoFit/>
          </a:bodyPr>
          <a:lstStyle/>
          <a:p>
            <a:r>
              <a:rPr lang="es-ES" sz="1200" dirty="0"/>
              <a:t>0.3</a:t>
            </a:r>
          </a:p>
        </p:txBody>
      </p:sp>
      <p:sp>
        <p:nvSpPr>
          <p:cNvPr id="9" name="CuadroTexto 8">
            <a:extLst>
              <a:ext uri="{FF2B5EF4-FFF2-40B4-BE49-F238E27FC236}">
                <a16:creationId xmlns:a16="http://schemas.microsoft.com/office/drawing/2014/main" id="{8ECB728C-D405-289C-3048-C3DB8BA6175D}"/>
              </a:ext>
            </a:extLst>
          </p:cNvPr>
          <p:cNvSpPr txBox="1"/>
          <p:nvPr/>
        </p:nvSpPr>
        <p:spPr>
          <a:xfrm>
            <a:off x="3683449" y="5212184"/>
            <a:ext cx="391885" cy="276999"/>
          </a:xfrm>
          <a:prstGeom prst="rect">
            <a:avLst/>
          </a:prstGeom>
          <a:noFill/>
        </p:spPr>
        <p:txBody>
          <a:bodyPr wrap="square" rtlCol="0">
            <a:spAutoFit/>
          </a:bodyPr>
          <a:lstStyle/>
          <a:p>
            <a:r>
              <a:rPr lang="es-ES" sz="1200" dirty="0"/>
              <a:t>0.1</a:t>
            </a:r>
          </a:p>
        </p:txBody>
      </p:sp>
    </p:spTree>
    <p:extLst>
      <p:ext uri="{BB962C8B-B14F-4D97-AF65-F5344CB8AC3E}">
        <p14:creationId xmlns:p14="http://schemas.microsoft.com/office/powerpoint/2010/main" val="2391738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59074-F7D4-951C-16E9-7B2381FA0A5A}"/>
              </a:ext>
            </a:extLst>
          </p:cNvPr>
          <p:cNvSpPr>
            <a:spLocks noGrp="1"/>
          </p:cNvSpPr>
          <p:nvPr>
            <p:ph type="title"/>
          </p:nvPr>
        </p:nvSpPr>
        <p:spPr/>
        <p:txBody>
          <a:bodyPr/>
          <a:lstStyle/>
          <a:p>
            <a:r>
              <a:rPr lang="es-ES" dirty="0"/>
              <a:t>EXTRA </a:t>
            </a:r>
            <a:r>
              <a:rPr lang="es-ES" dirty="0" err="1"/>
              <a:t>information</a:t>
            </a:r>
            <a:r>
              <a:rPr lang="es-ES" dirty="0"/>
              <a:t>:</a:t>
            </a:r>
          </a:p>
        </p:txBody>
      </p:sp>
      <p:sp>
        <p:nvSpPr>
          <p:cNvPr id="3" name="Marcador de contenido 2">
            <a:extLst>
              <a:ext uri="{FF2B5EF4-FFF2-40B4-BE49-F238E27FC236}">
                <a16:creationId xmlns:a16="http://schemas.microsoft.com/office/drawing/2014/main" id="{CBA02EEA-D277-5159-3E08-265D43D725A0}"/>
              </a:ext>
            </a:extLst>
          </p:cNvPr>
          <p:cNvSpPr>
            <a:spLocks noGrp="1"/>
          </p:cNvSpPr>
          <p:nvPr>
            <p:ph sz="half" idx="1"/>
          </p:nvPr>
        </p:nvSpPr>
        <p:spPr/>
        <p:txBody>
          <a:bodyPr/>
          <a:lstStyle/>
          <a:p>
            <a:endParaRPr lang="es-ES"/>
          </a:p>
        </p:txBody>
      </p:sp>
      <p:sp>
        <p:nvSpPr>
          <p:cNvPr id="4" name="Marcador de contenido 3">
            <a:extLst>
              <a:ext uri="{FF2B5EF4-FFF2-40B4-BE49-F238E27FC236}">
                <a16:creationId xmlns:a16="http://schemas.microsoft.com/office/drawing/2014/main" id="{FD81DFE2-1FD9-F790-8C26-9FB88A844B6F}"/>
              </a:ext>
            </a:extLst>
          </p:cNvPr>
          <p:cNvSpPr>
            <a:spLocks noGrp="1"/>
          </p:cNvSpPr>
          <p:nvPr>
            <p:ph sz="half" idx="2"/>
          </p:nvPr>
        </p:nvSpPr>
        <p:spPr/>
        <p:txBody>
          <a:bodyPr/>
          <a:lstStyle/>
          <a:p>
            <a:endParaRPr lang="es-ES"/>
          </a:p>
        </p:txBody>
      </p:sp>
    </p:spTree>
    <p:extLst>
      <p:ext uri="{BB962C8B-B14F-4D97-AF65-F5344CB8AC3E}">
        <p14:creationId xmlns:p14="http://schemas.microsoft.com/office/powerpoint/2010/main" val="4003100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81CC3F-ADA8-56A8-2AC3-9D5392A81D65}"/>
              </a:ext>
            </a:extLst>
          </p:cNvPr>
          <p:cNvSpPr>
            <a:spLocks noGrp="1"/>
          </p:cNvSpPr>
          <p:nvPr>
            <p:ph type="title"/>
          </p:nvPr>
        </p:nvSpPr>
        <p:spPr/>
        <p:txBody>
          <a:bodyPr/>
          <a:lstStyle/>
          <a:p>
            <a:r>
              <a:rPr lang="es-ES" dirty="0" err="1"/>
              <a:t>Spearman’s</a:t>
            </a:r>
            <a:r>
              <a:rPr lang="es-ES" dirty="0"/>
              <a:t> </a:t>
            </a:r>
            <a:r>
              <a:rPr lang="es-ES" dirty="0" err="1"/>
              <a:t>correlation</a:t>
            </a:r>
            <a:endParaRPr lang="es-ES" dirty="0"/>
          </a:p>
        </p:txBody>
      </p:sp>
      <p:pic>
        <p:nvPicPr>
          <p:cNvPr id="6" name="Imagen 5">
            <a:extLst>
              <a:ext uri="{FF2B5EF4-FFF2-40B4-BE49-F238E27FC236}">
                <a16:creationId xmlns:a16="http://schemas.microsoft.com/office/drawing/2014/main" id="{49AD9BED-F11D-5AD3-63CB-F4950AFB5577}"/>
              </a:ext>
            </a:extLst>
          </p:cNvPr>
          <p:cNvPicPr>
            <a:picLocks noChangeAspect="1"/>
          </p:cNvPicPr>
          <p:nvPr/>
        </p:nvPicPr>
        <p:blipFill>
          <a:blip r:embed="rId3"/>
          <a:stretch>
            <a:fillRect/>
          </a:stretch>
        </p:blipFill>
        <p:spPr>
          <a:xfrm>
            <a:off x="804782" y="3906350"/>
            <a:ext cx="5129215" cy="2842162"/>
          </a:xfrm>
          <a:prstGeom prst="rect">
            <a:avLst/>
          </a:prstGeom>
        </p:spPr>
      </p:pic>
      <p:pic>
        <p:nvPicPr>
          <p:cNvPr id="8" name="Imagen 7">
            <a:extLst>
              <a:ext uri="{FF2B5EF4-FFF2-40B4-BE49-F238E27FC236}">
                <a16:creationId xmlns:a16="http://schemas.microsoft.com/office/drawing/2014/main" id="{F101EC6B-312D-392E-A1D4-5E4D8F905595}"/>
              </a:ext>
            </a:extLst>
          </p:cNvPr>
          <p:cNvPicPr>
            <a:picLocks noChangeAspect="1"/>
          </p:cNvPicPr>
          <p:nvPr/>
        </p:nvPicPr>
        <p:blipFill>
          <a:blip r:embed="rId4"/>
          <a:stretch>
            <a:fillRect/>
          </a:stretch>
        </p:blipFill>
        <p:spPr>
          <a:xfrm>
            <a:off x="6191170" y="3906350"/>
            <a:ext cx="5162630" cy="2844000"/>
          </a:xfrm>
          <a:prstGeom prst="rect">
            <a:avLst/>
          </a:prstGeom>
        </p:spPr>
      </p:pic>
      <p:pic>
        <p:nvPicPr>
          <p:cNvPr id="10" name="Imagen 9">
            <a:extLst>
              <a:ext uri="{FF2B5EF4-FFF2-40B4-BE49-F238E27FC236}">
                <a16:creationId xmlns:a16="http://schemas.microsoft.com/office/drawing/2014/main" id="{AC9C6635-BA92-68B0-89DA-7BA289D7B43E}"/>
              </a:ext>
            </a:extLst>
          </p:cNvPr>
          <p:cNvPicPr>
            <a:picLocks noChangeAspect="1"/>
          </p:cNvPicPr>
          <p:nvPr/>
        </p:nvPicPr>
        <p:blipFill>
          <a:blip r:embed="rId5"/>
          <a:stretch>
            <a:fillRect/>
          </a:stretch>
        </p:blipFill>
        <p:spPr>
          <a:xfrm>
            <a:off x="5589167" y="1443799"/>
            <a:ext cx="6366635" cy="2356534"/>
          </a:xfrm>
          <a:prstGeom prst="rect">
            <a:avLst/>
          </a:prstGeom>
        </p:spPr>
      </p:pic>
      <p:sp>
        <p:nvSpPr>
          <p:cNvPr id="11" name="CuadroTexto 10">
            <a:extLst>
              <a:ext uri="{FF2B5EF4-FFF2-40B4-BE49-F238E27FC236}">
                <a16:creationId xmlns:a16="http://schemas.microsoft.com/office/drawing/2014/main" id="{3D8FDAE5-87CD-3295-827A-419E304BA541}"/>
              </a:ext>
            </a:extLst>
          </p:cNvPr>
          <p:cNvSpPr txBox="1"/>
          <p:nvPr/>
        </p:nvSpPr>
        <p:spPr>
          <a:xfrm>
            <a:off x="838200" y="1590261"/>
            <a:ext cx="4462670"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Spearman's correlation measures how strong the monotonic relationship between two sets of data is. It performs this by ranking the values of each of the variables from lowest to highest and calculates the linear correlation of these rankings by using Pearson's correlation.</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4088792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0B035-A252-6186-DA8E-98C9ADB6F531}"/>
              </a:ext>
            </a:extLst>
          </p:cNvPr>
          <p:cNvSpPr>
            <a:spLocks noGrp="1"/>
          </p:cNvSpPr>
          <p:nvPr>
            <p:ph type="title"/>
          </p:nvPr>
        </p:nvSpPr>
        <p:spPr/>
        <p:txBody>
          <a:bodyPr/>
          <a:lstStyle/>
          <a:p>
            <a:r>
              <a:rPr lang="es-ES" dirty="0" err="1"/>
              <a:t>Activations</a:t>
            </a:r>
            <a:r>
              <a:rPr lang="es-ES" dirty="0"/>
              <a:t> </a:t>
            </a:r>
            <a:r>
              <a:rPr lang="es-ES" dirty="0" err="1"/>
              <a:t>Functions</a:t>
            </a:r>
            <a:endParaRPr lang="es-ES" dirty="0"/>
          </a:p>
        </p:txBody>
      </p:sp>
      <p:sp>
        <p:nvSpPr>
          <p:cNvPr id="3" name="Marcador de contenido 2">
            <a:extLst>
              <a:ext uri="{FF2B5EF4-FFF2-40B4-BE49-F238E27FC236}">
                <a16:creationId xmlns:a16="http://schemas.microsoft.com/office/drawing/2014/main" id="{2266CD9D-3E33-E80B-C9DA-1EDEFB9A5C2A}"/>
              </a:ext>
            </a:extLst>
          </p:cNvPr>
          <p:cNvSpPr>
            <a:spLocks noGrp="1"/>
          </p:cNvSpPr>
          <p:nvPr>
            <p:ph sz="half" idx="1"/>
          </p:nvPr>
        </p:nvSpPr>
        <p:spPr/>
        <p:txBody>
          <a:bodyPr>
            <a:normAutofit/>
          </a:bodyPr>
          <a:lstStyle/>
          <a:p>
            <a:r>
              <a:rPr lang="en-US" dirty="0"/>
              <a:t>A sigmoid function can be used to restrict the results between 0 and 1.</a:t>
            </a:r>
          </a:p>
          <a:p>
            <a:r>
              <a:rPr lang="en-US" dirty="0"/>
              <a:t>A </a:t>
            </a:r>
            <a:r>
              <a:rPr lang="en-US" dirty="0" err="1"/>
              <a:t>ReLU</a:t>
            </a:r>
            <a:r>
              <a:rPr lang="en-US" dirty="0"/>
              <a:t> function is a linear function that will output the input directly if it is positive, otherwise, it will output zero</a:t>
            </a:r>
          </a:p>
        </p:txBody>
      </p:sp>
      <p:pic>
        <p:nvPicPr>
          <p:cNvPr id="5" name="Imagen 4">
            <a:extLst>
              <a:ext uri="{FF2B5EF4-FFF2-40B4-BE49-F238E27FC236}">
                <a16:creationId xmlns:a16="http://schemas.microsoft.com/office/drawing/2014/main" id="{396A5BBC-DC4B-F1B7-CFF2-023E1D95A978}"/>
              </a:ext>
            </a:extLst>
          </p:cNvPr>
          <p:cNvPicPr>
            <a:picLocks noChangeAspect="1"/>
          </p:cNvPicPr>
          <p:nvPr/>
        </p:nvPicPr>
        <p:blipFill rotWithShape="1">
          <a:blip r:embed="rId2"/>
          <a:srcRect l="12457" t="42389" r="17294"/>
          <a:stretch/>
        </p:blipFill>
        <p:spPr>
          <a:xfrm>
            <a:off x="7033800" y="1027906"/>
            <a:ext cx="4320000" cy="2114534"/>
          </a:xfrm>
          <a:prstGeom prst="rect">
            <a:avLst/>
          </a:prstGeom>
        </p:spPr>
      </p:pic>
      <p:pic>
        <p:nvPicPr>
          <p:cNvPr id="12290" name="Picture 2">
            <a:extLst>
              <a:ext uri="{FF2B5EF4-FFF2-40B4-BE49-F238E27FC236}">
                <a16:creationId xmlns:a16="http://schemas.microsoft.com/office/drawing/2014/main" id="{F09C6B53-542C-0441-DEE0-11373F638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800" y="3142440"/>
            <a:ext cx="4320000" cy="196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745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297EA5A-05C7-CDEA-51B5-7BB876451B01}"/>
              </a:ext>
            </a:extLst>
          </p:cNvPr>
          <p:cNvSpPr txBox="1">
            <a:spLocks/>
          </p:cNvSpPr>
          <p:nvPr/>
        </p:nvSpPr>
        <p:spPr>
          <a:xfrm>
            <a:off x="711468" y="506005"/>
            <a:ext cx="7735302" cy="105485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t>Desarrollo del </a:t>
            </a:r>
            <a:r>
              <a:rPr lang="en-US" sz="2800" b="1" u="sng" dirty="0" err="1"/>
              <a:t>modelo</a:t>
            </a:r>
            <a:r>
              <a:rPr lang="en-US" sz="2800" b="1" u="sng" dirty="0"/>
              <a:t> DeepSF2hidden con gene expression</a:t>
            </a:r>
            <a:br>
              <a:rPr lang="en-US" sz="2800" dirty="0"/>
            </a:br>
            <a:endParaRPr lang="en-US" sz="2800" i="1" dirty="0"/>
          </a:p>
        </p:txBody>
      </p:sp>
      <p:sp>
        <p:nvSpPr>
          <p:cNvPr id="11" name="Título 1">
            <a:extLst>
              <a:ext uri="{FF2B5EF4-FFF2-40B4-BE49-F238E27FC236}">
                <a16:creationId xmlns:a16="http://schemas.microsoft.com/office/drawing/2014/main" id="{3C6D74C9-223F-D201-2CFB-F5DA3E381B83}"/>
              </a:ext>
            </a:extLst>
          </p:cNvPr>
          <p:cNvSpPr txBox="1">
            <a:spLocks/>
          </p:cNvSpPr>
          <p:nvPr/>
        </p:nvSpPr>
        <p:spPr>
          <a:xfrm>
            <a:off x="711467" y="1106115"/>
            <a:ext cx="9699859" cy="789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i="1" dirty="0"/>
              <a:t>3) </a:t>
            </a:r>
            <a:r>
              <a:rPr lang="en-US" sz="2400" i="1" dirty="0" err="1"/>
              <a:t>Añadir</a:t>
            </a:r>
            <a:r>
              <a:rPr lang="en-US" sz="2400" i="1" dirty="0"/>
              <a:t> la expression de </a:t>
            </a:r>
            <a:r>
              <a:rPr lang="en-US" sz="2400" i="1" dirty="0" err="1"/>
              <a:t>los</a:t>
            </a:r>
            <a:r>
              <a:rPr lang="en-US" sz="2400" i="1" dirty="0"/>
              <a:t> genes al </a:t>
            </a:r>
            <a:r>
              <a:rPr lang="en-US" sz="2400" i="1" dirty="0" err="1"/>
              <a:t>modelo</a:t>
            </a:r>
            <a:r>
              <a:rPr lang="en-US" sz="2400" i="1" dirty="0"/>
              <a:t> con </a:t>
            </a:r>
            <a:r>
              <a:rPr lang="en-US" sz="2400" i="1" dirty="0" err="1"/>
              <a:t>Pytorch</a:t>
            </a:r>
            <a:r>
              <a:rPr lang="en-US" sz="2400" i="1" dirty="0"/>
              <a:t> y usar solo </a:t>
            </a:r>
            <a:r>
              <a:rPr lang="en-US" sz="2400" i="1" dirty="0" err="1"/>
              <a:t>los</a:t>
            </a:r>
            <a:r>
              <a:rPr lang="en-US" sz="2400" i="1" dirty="0"/>
              <a:t> genes </a:t>
            </a:r>
            <a:r>
              <a:rPr lang="en-US" sz="2400" i="1" dirty="0" err="1"/>
              <a:t>relacionados</a:t>
            </a:r>
            <a:r>
              <a:rPr lang="en-US" sz="2400" i="1" dirty="0"/>
              <a:t> con </a:t>
            </a:r>
            <a:r>
              <a:rPr lang="en-US" sz="2400" i="1" dirty="0" err="1"/>
              <a:t>el</a:t>
            </a:r>
            <a:r>
              <a:rPr lang="en-US" sz="2400" i="1" dirty="0"/>
              <a:t> cancer</a:t>
            </a:r>
          </a:p>
        </p:txBody>
      </p:sp>
      <p:sp>
        <p:nvSpPr>
          <p:cNvPr id="2" name="CuadroTexto 1">
            <a:extLst>
              <a:ext uri="{FF2B5EF4-FFF2-40B4-BE49-F238E27FC236}">
                <a16:creationId xmlns:a16="http://schemas.microsoft.com/office/drawing/2014/main" id="{470B76C5-DD65-FCDB-2E24-1FD98C009A52}"/>
              </a:ext>
            </a:extLst>
          </p:cNvPr>
          <p:cNvSpPr txBox="1"/>
          <p:nvPr/>
        </p:nvSpPr>
        <p:spPr>
          <a:xfrm>
            <a:off x="1005840" y="1963420"/>
            <a:ext cx="9405486" cy="5334794"/>
          </a:xfrm>
          <a:prstGeom prst="rect">
            <a:avLst/>
          </a:prstGeom>
          <a:noFill/>
        </p:spPr>
        <p:txBody>
          <a:bodyPr wrap="square" rtlCol="0">
            <a:spAutoFit/>
          </a:bodyPr>
          <a:lstStyle/>
          <a:p>
            <a:pPr algn="just"/>
            <a:r>
              <a:rPr lang="en-US" sz="2000" u="sng" dirty="0" err="1"/>
              <a:t>Pytorch</a:t>
            </a:r>
            <a:endParaRPr lang="en-US" sz="2000" u="sng" dirty="0"/>
          </a:p>
          <a:p>
            <a:pPr algn="just"/>
            <a:endParaRPr lang="en-US" u="sng" dirty="0"/>
          </a:p>
          <a:p>
            <a:pPr marL="342900" indent="-342900" algn="just">
              <a:spcAft>
                <a:spcPts val="800"/>
              </a:spcAft>
              <a:buFont typeface="Arial" panose="020B0604020202020204" pitchFamily="34" charset="0"/>
              <a:buChar char="•"/>
            </a:pPr>
            <a:r>
              <a:rPr lang="en-US" dirty="0" err="1"/>
              <a:t>Cada</a:t>
            </a:r>
            <a:r>
              <a:rPr lang="en-US" dirty="0"/>
              <a:t> </a:t>
            </a:r>
            <a:r>
              <a:rPr lang="en-US" dirty="0" err="1"/>
              <a:t>modelo</a:t>
            </a:r>
            <a:r>
              <a:rPr lang="en-US" dirty="0"/>
              <a:t> </a:t>
            </a:r>
            <a:r>
              <a:rPr lang="en-US" dirty="0" err="1"/>
              <a:t>desarrollado</a:t>
            </a:r>
            <a:r>
              <a:rPr lang="en-US" dirty="0"/>
              <a:t> con </a:t>
            </a:r>
            <a:r>
              <a:rPr lang="en-US" dirty="0" err="1"/>
              <a:t>Pytorch</a:t>
            </a:r>
            <a:r>
              <a:rPr lang="en-US" dirty="0"/>
              <a:t> se </a:t>
            </a:r>
            <a:r>
              <a:rPr lang="en-US" dirty="0" err="1"/>
              <a:t>definió</a:t>
            </a:r>
            <a:r>
              <a:rPr lang="en-US" dirty="0"/>
              <a:t> </a:t>
            </a:r>
            <a:r>
              <a:rPr lang="en-US" dirty="0" err="1"/>
              <a:t>como</a:t>
            </a:r>
            <a:r>
              <a:rPr lang="en-US" dirty="0"/>
              <a:t> </a:t>
            </a:r>
            <a:r>
              <a:rPr lang="en-US" dirty="0" err="1"/>
              <a:t>una</a:t>
            </a:r>
            <a:r>
              <a:rPr lang="en-US" dirty="0"/>
              <a:t> </a:t>
            </a:r>
            <a:r>
              <a:rPr lang="en-US" dirty="0" err="1"/>
              <a:t>clase</a:t>
            </a:r>
            <a:r>
              <a:rPr lang="en-US" dirty="0"/>
              <a:t> de Python que es </a:t>
            </a:r>
            <a:r>
              <a:rPr lang="en-US" dirty="0" err="1"/>
              <a:t>como</a:t>
            </a:r>
            <a:r>
              <a:rPr lang="en-US" dirty="0"/>
              <a:t> un constructor de </a:t>
            </a:r>
            <a:r>
              <a:rPr lang="en-US" dirty="0" err="1"/>
              <a:t>objetos</a:t>
            </a:r>
            <a:r>
              <a:rPr lang="en-US" dirty="0"/>
              <a:t>. </a:t>
            </a:r>
            <a:r>
              <a:rPr lang="en-US" dirty="0" err="1"/>
              <a:t>Dentro</a:t>
            </a:r>
            <a:r>
              <a:rPr lang="en-US" dirty="0"/>
              <a:t> se </a:t>
            </a:r>
            <a:r>
              <a:rPr lang="en-US" dirty="0" err="1"/>
              <a:t>programaron</a:t>
            </a:r>
            <a:r>
              <a:rPr lang="en-US" dirty="0"/>
              <a:t> las </a:t>
            </a:r>
            <a:r>
              <a:rPr lang="en-US" dirty="0" err="1"/>
              <a:t>siguientes</a:t>
            </a:r>
            <a:r>
              <a:rPr lang="en-US" dirty="0"/>
              <a:t> </a:t>
            </a:r>
            <a:r>
              <a:rPr lang="en-US" dirty="0" err="1"/>
              <a:t>funciones</a:t>
            </a:r>
            <a:r>
              <a:rPr lang="en-US" dirty="0"/>
              <a:t>:</a:t>
            </a:r>
          </a:p>
          <a:p>
            <a:pPr marL="800100" lvl="1" indent="-342900" algn="just">
              <a:spcAft>
                <a:spcPts val="800"/>
              </a:spcAft>
              <a:buFontTx/>
              <a:buChar char="-"/>
            </a:pPr>
            <a:r>
              <a:rPr lang="en-US" i="1" dirty="0"/>
              <a:t>def __</a:t>
            </a:r>
            <a:r>
              <a:rPr lang="en-US" i="1" dirty="0" err="1"/>
              <a:t>init</a:t>
            </a:r>
            <a:r>
              <a:rPr lang="en-US" i="1" dirty="0"/>
              <a:t>__(self, </a:t>
            </a:r>
            <a:r>
              <a:rPr lang="en-US" i="1" dirty="0" err="1"/>
              <a:t>n_inputs</a:t>
            </a:r>
            <a:r>
              <a:rPr lang="en-US" i="1" dirty="0"/>
              <a:t>, </a:t>
            </a:r>
            <a:r>
              <a:rPr lang="en-US" i="1" dirty="0" err="1"/>
              <a:t>n_outputs</a:t>
            </a:r>
            <a:r>
              <a:rPr lang="en-US" i="1" dirty="0"/>
              <a:t>):</a:t>
            </a:r>
            <a:r>
              <a:rPr lang="en-US" dirty="0"/>
              <a:t> se </a:t>
            </a:r>
            <a:r>
              <a:rPr lang="en-US" dirty="0" err="1"/>
              <a:t>usa</a:t>
            </a:r>
            <a:r>
              <a:rPr lang="en-US" dirty="0"/>
              <a:t> para </a:t>
            </a:r>
            <a:r>
              <a:rPr lang="en-US" dirty="0" err="1"/>
              <a:t>crear</a:t>
            </a:r>
            <a:r>
              <a:rPr lang="en-US" dirty="0"/>
              <a:t> </a:t>
            </a:r>
            <a:r>
              <a:rPr lang="en-US" dirty="0" err="1"/>
              <a:t>el</a:t>
            </a:r>
            <a:r>
              <a:rPr lang="en-US" dirty="0"/>
              <a:t> </a:t>
            </a:r>
            <a:r>
              <a:rPr lang="en-US" dirty="0" err="1"/>
              <a:t>objeto</a:t>
            </a:r>
            <a:r>
              <a:rPr lang="en-US" dirty="0"/>
              <a:t> (</a:t>
            </a:r>
            <a:r>
              <a:rPr lang="en-US" dirty="0" err="1"/>
              <a:t>modelo</a:t>
            </a:r>
            <a:r>
              <a:rPr lang="en-US" dirty="0"/>
              <a:t>) y se indica </a:t>
            </a:r>
            <a:r>
              <a:rPr lang="en-US" dirty="0" err="1"/>
              <a:t>cuales</a:t>
            </a:r>
            <a:r>
              <a:rPr lang="en-US" dirty="0"/>
              <a:t> van a ser las </a:t>
            </a:r>
            <a:r>
              <a:rPr lang="en-US" dirty="0" err="1"/>
              <a:t>capas</a:t>
            </a:r>
            <a:r>
              <a:rPr lang="en-US" dirty="0"/>
              <a:t> del </a:t>
            </a:r>
            <a:r>
              <a:rPr lang="en-US" dirty="0" err="1"/>
              <a:t>modelo</a:t>
            </a:r>
            <a:r>
              <a:rPr lang="en-US" dirty="0"/>
              <a:t> con </a:t>
            </a:r>
            <a:r>
              <a:rPr lang="en-US" dirty="0" err="1"/>
              <a:t>el</a:t>
            </a:r>
            <a:r>
              <a:rPr lang="en-US" dirty="0"/>
              <a:t> </a:t>
            </a:r>
            <a:r>
              <a:rPr lang="en-US" dirty="0" err="1"/>
              <a:t>número</a:t>
            </a:r>
            <a:r>
              <a:rPr lang="en-US" dirty="0"/>
              <a:t> de </a:t>
            </a:r>
            <a:r>
              <a:rPr lang="en-US" dirty="0" err="1"/>
              <a:t>nodos</a:t>
            </a:r>
            <a:r>
              <a:rPr lang="en-US" dirty="0"/>
              <a:t> de entrada y de </a:t>
            </a:r>
            <a:r>
              <a:rPr lang="en-US" dirty="0" err="1"/>
              <a:t>salida</a:t>
            </a:r>
            <a:r>
              <a:rPr lang="en-US" dirty="0"/>
              <a:t>. </a:t>
            </a:r>
            <a:r>
              <a:rPr lang="en-US" dirty="0" err="1"/>
              <a:t>Aquí</a:t>
            </a:r>
            <a:r>
              <a:rPr lang="en-US" dirty="0"/>
              <a:t> se </a:t>
            </a:r>
            <a:r>
              <a:rPr lang="en-US" dirty="0" err="1"/>
              <a:t>pueden</a:t>
            </a:r>
            <a:r>
              <a:rPr lang="en-US" dirty="0"/>
              <a:t> </a:t>
            </a:r>
            <a:r>
              <a:rPr lang="en-US" dirty="0" err="1"/>
              <a:t>inicializar</a:t>
            </a:r>
            <a:r>
              <a:rPr lang="en-US" dirty="0"/>
              <a:t> </a:t>
            </a:r>
            <a:r>
              <a:rPr lang="en-US" dirty="0" err="1"/>
              <a:t>también</a:t>
            </a:r>
            <a:r>
              <a:rPr lang="en-US" dirty="0"/>
              <a:t> </a:t>
            </a:r>
            <a:r>
              <a:rPr lang="en-US" dirty="0" err="1"/>
              <a:t>otros</a:t>
            </a:r>
            <a:r>
              <a:rPr lang="en-US" dirty="0"/>
              <a:t> </a:t>
            </a:r>
            <a:r>
              <a:rPr lang="en-US" dirty="0" err="1"/>
              <a:t>parámetros</a:t>
            </a:r>
            <a:r>
              <a:rPr lang="en-US" dirty="0"/>
              <a:t>.</a:t>
            </a:r>
          </a:p>
          <a:p>
            <a:pPr marL="800100" lvl="1" indent="-342900" algn="just">
              <a:spcAft>
                <a:spcPts val="800"/>
              </a:spcAft>
              <a:buFontTx/>
              <a:buChar char="-"/>
            </a:pPr>
            <a:r>
              <a:rPr lang="en-US" i="1" dirty="0"/>
              <a:t>def forward (self, </a:t>
            </a:r>
            <a:r>
              <a:rPr lang="en-US" i="1" dirty="0" err="1"/>
              <a:t>xb</a:t>
            </a:r>
            <a:r>
              <a:rPr lang="en-US" i="1" dirty="0"/>
              <a:t>, </a:t>
            </a:r>
            <a:r>
              <a:rPr lang="en-US" i="1" dirty="0" err="1"/>
              <a:t>gb</a:t>
            </a:r>
            <a:r>
              <a:rPr lang="en-US" i="1" dirty="0"/>
              <a:t>)</a:t>
            </a:r>
            <a:r>
              <a:rPr lang="en-US" dirty="0"/>
              <a:t>:</a:t>
            </a:r>
            <a:r>
              <a:rPr lang="en-US" i="1" dirty="0"/>
              <a:t> </a:t>
            </a:r>
            <a:r>
              <a:rPr lang="en-US" dirty="0"/>
              <a:t>se </a:t>
            </a:r>
            <a:r>
              <a:rPr lang="en-US" dirty="0" err="1"/>
              <a:t>unen</a:t>
            </a:r>
            <a:r>
              <a:rPr lang="en-US" dirty="0"/>
              <a:t> las </a:t>
            </a:r>
            <a:r>
              <a:rPr lang="en-US" dirty="0" err="1"/>
              <a:t>diferentes</a:t>
            </a:r>
            <a:r>
              <a:rPr lang="en-US" dirty="0"/>
              <a:t> </a:t>
            </a:r>
            <a:r>
              <a:rPr lang="en-US" dirty="0" err="1"/>
              <a:t>capas</a:t>
            </a:r>
            <a:r>
              <a:rPr lang="en-US" dirty="0"/>
              <a:t> del </a:t>
            </a:r>
            <a:r>
              <a:rPr lang="en-US" dirty="0" err="1"/>
              <a:t>modelo</a:t>
            </a:r>
            <a:r>
              <a:rPr lang="en-US" dirty="0"/>
              <a:t> con sus </a:t>
            </a:r>
            <a:r>
              <a:rPr lang="en-US" dirty="0" err="1"/>
              <a:t>respectivas</a:t>
            </a:r>
            <a:r>
              <a:rPr lang="en-US" dirty="0"/>
              <a:t> </a:t>
            </a:r>
            <a:r>
              <a:rPr lang="en-US" dirty="0" err="1"/>
              <a:t>funciones</a:t>
            </a:r>
            <a:r>
              <a:rPr lang="en-US" dirty="0"/>
              <a:t> de </a:t>
            </a:r>
            <a:r>
              <a:rPr lang="en-US" dirty="0" err="1"/>
              <a:t>activación</a:t>
            </a:r>
            <a:r>
              <a:rPr lang="en-US" dirty="0"/>
              <a:t> para </a:t>
            </a:r>
            <a:r>
              <a:rPr lang="en-US" dirty="0" err="1"/>
              <a:t>generar</a:t>
            </a:r>
            <a:r>
              <a:rPr lang="en-US" dirty="0"/>
              <a:t> la </a:t>
            </a:r>
            <a:r>
              <a:rPr lang="en-US" dirty="0" err="1"/>
              <a:t>predicción</a:t>
            </a:r>
            <a:r>
              <a:rPr lang="en-US" dirty="0"/>
              <a:t> del </a:t>
            </a:r>
            <a:r>
              <a:rPr lang="en-US" dirty="0" err="1"/>
              <a:t>modelo</a:t>
            </a:r>
            <a:r>
              <a:rPr lang="en-US" dirty="0"/>
              <a:t> a </a:t>
            </a:r>
            <a:r>
              <a:rPr lang="en-US" dirty="0" err="1"/>
              <a:t>partir</a:t>
            </a:r>
            <a:r>
              <a:rPr lang="en-US" dirty="0"/>
              <a:t> de </a:t>
            </a:r>
            <a:r>
              <a:rPr lang="en-US" dirty="0" err="1"/>
              <a:t>datos</a:t>
            </a:r>
            <a:r>
              <a:rPr lang="en-US" dirty="0"/>
              <a:t> de entrada.</a:t>
            </a:r>
            <a:endParaRPr lang="en-US" i="1" dirty="0"/>
          </a:p>
          <a:p>
            <a:pPr marL="800100" lvl="1" indent="-342900" algn="just">
              <a:spcAft>
                <a:spcPts val="800"/>
              </a:spcAft>
              <a:buFontTx/>
              <a:buChar char="-"/>
            </a:pPr>
            <a:r>
              <a:rPr lang="en-US" i="1" dirty="0"/>
              <a:t>def </a:t>
            </a:r>
            <a:r>
              <a:rPr lang="en-US" i="1" dirty="0" err="1"/>
              <a:t>training_step</a:t>
            </a:r>
            <a:r>
              <a:rPr lang="en-US" i="1" dirty="0"/>
              <a:t> (self, batch, optimizer)</a:t>
            </a:r>
            <a:r>
              <a:rPr lang="en-US" dirty="0"/>
              <a:t>: </a:t>
            </a:r>
            <a:r>
              <a:rPr lang="en-US" dirty="0" err="1"/>
              <a:t>realiza</a:t>
            </a:r>
            <a:r>
              <a:rPr lang="en-US" dirty="0"/>
              <a:t> las </a:t>
            </a:r>
            <a:r>
              <a:rPr lang="en-US" dirty="0" err="1"/>
              <a:t>predicciones</a:t>
            </a:r>
            <a:r>
              <a:rPr lang="en-US" dirty="0"/>
              <a:t> para un batch, </a:t>
            </a:r>
            <a:r>
              <a:rPr lang="en-US" dirty="0" err="1"/>
              <a:t>calcular</a:t>
            </a:r>
            <a:r>
              <a:rPr lang="en-US" dirty="0"/>
              <a:t> </a:t>
            </a:r>
            <a:r>
              <a:rPr lang="en-US" dirty="0" err="1"/>
              <a:t>el</a:t>
            </a:r>
            <a:r>
              <a:rPr lang="en-US" dirty="0"/>
              <a:t> error del </a:t>
            </a:r>
            <a:r>
              <a:rPr lang="en-US" dirty="0" err="1"/>
              <a:t>modelo</a:t>
            </a:r>
            <a:r>
              <a:rPr lang="en-US" dirty="0"/>
              <a:t>, </a:t>
            </a:r>
            <a:r>
              <a:rPr lang="en-US" dirty="0" err="1"/>
              <a:t>los</a:t>
            </a:r>
            <a:r>
              <a:rPr lang="en-US" dirty="0"/>
              <a:t> </a:t>
            </a:r>
            <a:r>
              <a:rPr lang="en-US" dirty="0" err="1"/>
              <a:t>gradientes</a:t>
            </a:r>
            <a:r>
              <a:rPr lang="en-US" dirty="0"/>
              <a:t> de </a:t>
            </a:r>
            <a:r>
              <a:rPr lang="en-US" dirty="0" err="1"/>
              <a:t>los</a:t>
            </a:r>
            <a:r>
              <a:rPr lang="en-US" dirty="0"/>
              <a:t> pesos y </a:t>
            </a:r>
            <a:r>
              <a:rPr lang="en-US" dirty="0" err="1"/>
              <a:t>finalmente</a:t>
            </a:r>
            <a:r>
              <a:rPr lang="en-US" dirty="0"/>
              <a:t> </a:t>
            </a:r>
            <a:r>
              <a:rPr lang="en-US" dirty="0" err="1"/>
              <a:t>los</a:t>
            </a:r>
            <a:r>
              <a:rPr lang="en-US" dirty="0"/>
              <a:t> </a:t>
            </a:r>
            <a:r>
              <a:rPr lang="en-US" dirty="0" err="1"/>
              <a:t>actualiza</a:t>
            </a:r>
            <a:r>
              <a:rPr lang="en-US" dirty="0"/>
              <a:t>.</a:t>
            </a:r>
            <a:endParaRPr lang="en-US" i="1" dirty="0"/>
          </a:p>
          <a:p>
            <a:pPr marL="800100" lvl="1" indent="-342900" algn="just">
              <a:spcAft>
                <a:spcPts val="800"/>
              </a:spcAft>
              <a:buFontTx/>
              <a:buChar char="-"/>
            </a:pPr>
            <a:r>
              <a:rPr lang="en-US" dirty="0"/>
              <a:t>def </a:t>
            </a:r>
            <a:r>
              <a:rPr lang="en-US" dirty="0" err="1"/>
              <a:t>validation_step</a:t>
            </a:r>
            <a:r>
              <a:rPr lang="en-US" dirty="0"/>
              <a:t> (self, batch): </a:t>
            </a:r>
            <a:r>
              <a:rPr lang="en-US" dirty="0" err="1"/>
              <a:t>calcula</a:t>
            </a:r>
            <a:r>
              <a:rPr lang="en-US" dirty="0"/>
              <a:t> </a:t>
            </a:r>
            <a:r>
              <a:rPr lang="en-US" dirty="0" err="1"/>
              <a:t>el</a:t>
            </a:r>
            <a:r>
              <a:rPr lang="en-US" dirty="0"/>
              <a:t> error del </a:t>
            </a:r>
            <a:r>
              <a:rPr lang="en-US" dirty="0" err="1"/>
              <a:t>modelo</a:t>
            </a:r>
            <a:r>
              <a:rPr lang="en-US" dirty="0"/>
              <a:t> para un batch.</a:t>
            </a:r>
          </a:p>
          <a:p>
            <a:pPr marL="800100" lvl="1" indent="-342900" algn="just">
              <a:spcAft>
                <a:spcPts val="800"/>
              </a:spcAft>
              <a:buFontTx/>
              <a:buChar char="-"/>
            </a:pPr>
            <a:r>
              <a:rPr lang="en-US" dirty="0" err="1"/>
              <a:t>Además</a:t>
            </a:r>
            <a:r>
              <a:rPr lang="en-US" dirty="0"/>
              <a:t> de </a:t>
            </a:r>
            <a:r>
              <a:rPr lang="en-US" dirty="0" err="1"/>
              <a:t>funciones</a:t>
            </a:r>
            <a:r>
              <a:rPr lang="en-US" dirty="0"/>
              <a:t> para </a:t>
            </a:r>
            <a:r>
              <a:rPr lang="en-US" dirty="0" err="1"/>
              <a:t>mostrar</a:t>
            </a:r>
            <a:r>
              <a:rPr lang="en-US" dirty="0"/>
              <a:t> </a:t>
            </a:r>
            <a:r>
              <a:rPr lang="en-US" dirty="0" err="1"/>
              <a:t>el</a:t>
            </a:r>
            <a:r>
              <a:rPr lang="en-US" dirty="0"/>
              <a:t> error </a:t>
            </a:r>
            <a:r>
              <a:rPr lang="en-US" dirty="0" err="1"/>
              <a:t>por</a:t>
            </a:r>
            <a:r>
              <a:rPr lang="en-US" dirty="0"/>
              <a:t> epoch.</a:t>
            </a:r>
          </a:p>
          <a:p>
            <a:pPr marL="800100" lvl="1" indent="-342900" algn="just">
              <a:spcAft>
                <a:spcPts val="800"/>
              </a:spcAft>
              <a:buFontTx/>
              <a:buChar char="-"/>
            </a:pPr>
            <a:endParaRPr lang="en-US" sz="2000" dirty="0"/>
          </a:p>
          <a:p>
            <a:endParaRPr lang="en-US" sz="2000" dirty="0"/>
          </a:p>
        </p:txBody>
      </p:sp>
    </p:spTree>
    <p:extLst>
      <p:ext uri="{BB962C8B-B14F-4D97-AF65-F5344CB8AC3E}">
        <p14:creationId xmlns:p14="http://schemas.microsoft.com/office/powerpoint/2010/main" val="2544542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F6D2C-1CED-0A5C-66A3-7CA12BF0232D}"/>
              </a:ext>
            </a:extLst>
          </p:cNvPr>
          <p:cNvSpPr>
            <a:spLocks noGrp="1"/>
          </p:cNvSpPr>
          <p:nvPr>
            <p:ph type="title"/>
          </p:nvPr>
        </p:nvSpPr>
        <p:spPr>
          <a:xfrm>
            <a:off x="1137034" y="609597"/>
            <a:ext cx="9392421" cy="1330841"/>
          </a:xfrm>
        </p:spPr>
        <p:txBody>
          <a:bodyPr vert="horz" lIns="91440" tIns="45720" rIns="91440" bIns="45720" rtlCol="0" anchor="ctr">
            <a:normAutofit/>
          </a:bodyPr>
          <a:lstStyle/>
          <a:p>
            <a:r>
              <a:rPr lang="en-US" kern="1200" dirty="0">
                <a:solidFill>
                  <a:schemeClr val="tx1"/>
                </a:solidFill>
                <a:latin typeface="+mj-lt"/>
                <a:ea typeface="+mj-ea"/>
                <a:cs typeface="+mj-cs"/>
              </a:rPr>
              <a:t>Loss functions</a:t>
            </a:r>
          </a:p>
        </p:txBody>
      </p:sp>
      <p:sp>
        <p:nvSpPr>
          <p:cNvPr id="3" name="Marcador de contenido 2">
            <a:extLst>
              <a:ext uri="{FF2B5EF4-FFF2-40B4-BE49-F238E27FC236}">
                <a16:creationId xmlns:a16="http://schemas.microsoft.com/office/drawing/2014/main" id="{745FA218-EF3E-6A56-0C12-D7E1D640F02B}"/>
              </a:ext>
            </a:extLst>
          </p:cNvPr>
          <p:cNvSpPr>
            <a:spLocks noGrp="1"/>
          </p:cNvSpPr>
          <p:nvPr>
            <p:ph sz="half" idx="1"/>
          </p:nvPr>
        </p:nvSpPr>
        <p:spPr>
          <a:xfrm>
            <a:off x="721092" y="1837621"/>
            <a:ext cx="5112152" cy="4410782"/>
          </a:xfrm>
        </p:spPr>
        <p:txBody>
          <a:bodyPr vert="horz" lIns="91440" tIns="45720" rIns="91440" bIns="45720" rtlCol="0">
            <a:normAutofit/>
          </a:bodyPr>
          <a:lstStyle/>
          <a:p>
            <a:pPr algn="just"/>
            <a:r>
              <a:rPr lang="en-US" sz="1800" dirty="0"/>
              <a:t>Es la </a:t>
            </a:r>
            <a:r>
              <a:rPr lang="en-US" sz="1800" dirty="0" err="1"/>
              <a:t>métrica</a:t>
            </a:r>
            <a:r>
              <a:rPr lang="en-US" sz="1800" dirty="0"/>
              <a:t> con la que </a:t>
            </a:r>
            <a:r>
              <a:rPr lang="en-US" sz="1800" dirty="0" err="1"/>
              <a:t>evaluamos</a:t>
            </a:r>
            <a:r>
              <a:rPr lang="en-US" sz="1800" dirty="0"/>
              <a:t> </a:t>
            </a:r>
            <a:r>
              <a:rPr lang="en-US" sz="1800" dirty="0" err="1"/>
              <a:t>el</a:t>
            </a:r>
            <a:r>
              <a:rPr lang="en-US" sz="1800" dirty="0"/>
              <a:t> </a:t>
            </a:r>
            <a:r>
              <a:rPr lang="en-US" sz="1800" dirty="0" err="1"/>
              <a:t>rendimiento</a:t>
            </a:r>
            <a:r>
              <a:rPr lang="en-US" sz="1800" dirty="0"/>
              <a:t> del </a:t>
            </a:r>
            <a:r>
              <a:rPr lang="en-US" sz="1800" dirty="0" err="1"/>
              <a:t>modelo</a:t>
            </a:r>
            <a:r>
              <a:rPr lang="en-US" sz="1800" dirty="0"/>
              <a:t>. </a:t>
            </a:r>
            <a:r>
              <a:rPr lang="en-US" sz="1800" dirty="0" err="1"/>
              <a:t>Probamos</a:t>
            </a:r>
            <a:r>
              <a:rPr lang="en-US" sz="1800" dirty="0"/>
              <a:t> </a:t>
            </a:r>
            <a:r>
              <a:rPr lang="en-US" sz="1800" dirty="0" err="1"/>
              <a:t>diferentes</a:t>
            </a:r>
            <a:r>
              <a:rPr lang="en-US" sz="1800" dirty="0"/>
              <a:t> loss functions para </a:t>
            </a:r>
            <a:r>
              <a:rPr lang="en-US" sz="1800" dirty="0" err="1"/>
              <a:t>elegir</a:t>
            </a:r>
            <a:r>
              <a:rPr lang="en-US" sz="1800" dirty="0"/>
              <a:t> </a:t>
            </a:r>
            <a:r>
              <a:rPr lang="en-US" sz="1800" dirty="0" err="1"/>
              <a:t>cual</a:t>
            </a:r>
            <a:r>
              <a:rPr lang="en-US" sz="1800" dirty="0"/>
              <a:t> se </a:t>
            </a:r>
            <a:r>
              <a:rPr lang="en-US" sz="1800" dirty="0" err="1"/>
              <a:t>ajustaba</a:t>
            </a:r>
            <a:r>
              <a:rPr lang="en-US" sz="1800" dirty="0"/>
              <a:t> </a:t>
            </a:r>
            <a:r>
              <a:rPr lang="en-US" sz="1800" dirty="0" err="1"/>
              <a:t>mejor</a:t>
            </a:r>
            <a:r>
              <a:rPr lang="en-US" sz="1800" dirty="0"/>
              <a:t> a </a:t>
            </a:r>
            <a:r>
              <a:rPr lang="en-US" sz="1800" dirty="0" err="1"/>
              <a:t>nuestro</a:t>
            </a:r>
            <a:r>
              <a:rPr lang="en-US" sz="1800" dirty="0"/>
              <a:t> </a:t>
            </a:r>
            <a:r>
              <a:rPr lang="en-US" sz="1800" dirty="0" err="1"/>
              <a:t>problema</a:t>
            </a:r>
            <a:r>
              <a:rPr lang="en-US" sz="1800" dirty="0"/>
              <a:t>.</a:t>
            </a:r>
          </a:p>
          <a:p>
            <a:pPr algn="just"/>
            <a:r>
              <a:rPr lang="en-US" sz="1800" dirty="0"/>
              <a:t>MAE </a:t>
            </a:r>
            <a:r>
              <a:rPr lang="es-ES" sz="1800" dirty="0"/>
              <a:t>da el mismo peso relativo a todos los errores. </a:t>
            </a:r>
          </a:p>
          <a:p>
            <a:pPr algn="just"/>
            <a:r>
              <a:rPr lang="es-ES" sz="1800" dirty="0"/>
              <a:t>MSE penaliza más los </a:t>
            </a:r>
            <a:r>
              <a:rPr lang="es-ES" sz="1800" b="1" dirty="0"/>
              <a:t>errores grandes</a:t>
            </a:r>
            <a:r>
              <a:rPr lang="es-ES" sz="1800" dirty="0"/>
              <a:t>.</a:t>
            </a:r>
          </a:p>
          <a:p>
            <a:pPr algn="just"/>
            <a:r>
              <a:rPr lang="es-ES" sz="1800" dirty="0"/>
              <a:t>El RMSE aumenta con el aumento de la varianza de la distribución de la frecuencia del error y no necesariamente con el aumento de la varianza del propio error. </a:t>
            </a:r>
          </a:p>
          <a:p>
            <a:pPr algn="just"/>
            <a:r>
              <a:rPr lang="en-US" sz="1800" dirty="0">
                <a:latin typeface="Calibri" panose="020F0502020204030204" pitchFamily="34" charset="0"/>
                <a:ea typeface="Calibri" panose="020F0502020204030204" pitchFamily="34" charset="0"/>
                <a:cs typeface="Times New Roman" panose="02020603050405020304" pitchFamily="18" charset="0"/>
              </a:rPr>
              <a:t>Ambos son </a:t>
            </a:r>
            <a:r>
              <a:rPr lang="en-US" sz="1800" dirty="0" err="1">
                <a:latin typeface="Calibri" panose="020F0502020204030204" pitchFamily="34" charset="0"/>
                <a:ea typeface="Calibri" panose="020F0502020204030204" pitchFamily="34" charset="0"/>
                <a:cs typeface="Times New Roman" panose="02020603050405020304" pitchFamily="18" charset="0"/>
              </a:rPr>
              <a:t>indiferentes</a:t>
            </a:r>
            <a:r>
              <a:rPr lang="en-US" sz="1800" dirty="0">
                <a:latin typeface="Calibri" panose="020F0502020204030204" pitchFamily="34" charset="0"/>
                <a:ea typeface="Calibri" panose="020F0502020204030204" pitchFamily="34" charset="0"/>
                <a:cs typeface="Times New Roman" panose="02020603050405020304" pitchFamily="18" charset="0"/>
              </a:rPr>
              <a:t> a la </a:t>
            </a:r>
            <a:r>
              <a:rPr lang="en-US" sz="1800" dirty="0" err="1">
                <a:latin typeface="Calibri" panose="020F0502020204030204" pitchFamily="34" charset="0"/>
                <a:ea typeface="Calibri" panose="020F0502020204030204" pitchFamily="34" charset="0"/>
                <a:cs typeface="Times New Roman" panose="02020603050405020304" pitchFamily="18" charset="0"/>
              </a:rPr>
              <a:t>dirección</a:t>
            </a:r>
            <a:r>
              <a:rPr lang="en-US" sz="1800" dirty="0">
                <a:latin typeface="Calibri" panose="020F0502020204030204" pitchFamily="34" charset="0"/>
                <a:ea typeface="Calibri" panose="020F0502020204030204" pitchFamily="34" charset="0"/>
                <a:cs typeface="Times New Roman" panose="02020603050405020304" pitchFamily="18" charset="0"/>
              </a:rPr>
              <a:t> del error.</a:t>
            </a:r>
            <a:endParaRPr lang="en-US" sz="1800"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90625C7B-50C6-8934-1D2E-B319B49609FA}"/>
                  </a:ext>
                </a:extLst>
              </p:cNvPr>
              <p:cNvSpPr txBox="1"/>
              <p:nvPr/>
            </p:nvSpPr>
            <p:spPr>
              <a:xfrm>
                <a:off x="652216" y="5381461"/>
                <a:ext cx="1897939" cy="6385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300" i="1" smtClean="0">
                          <a:latin typeface="Cambria Math" panose="02040503050406030204" pitchFamily="18" charset="0"/>
                        </a:rPr>
                        <m:t>𝑀𝐴𝐸</m:t>
                      </m:r>
                      <m:r>
                        <a:rPr lang="es-ES" sz="1300" i="0">
                          <a:latin typeface="Cambria Math" panose="02040503050406030204" pitchFamily="18" charset="0"/>
                        </a:rPr>
                        <m:t>=</m:t>
                      </m:r>
                      <m:f>
                        <m:fPr>
                          <m:ctrlPr>
                            <a:rPr lang="es-ES" sz="1300" i="1">
                              <a:solidFill>
                                <a:srgbClr val="836967"/>
                              </a:solidFill>
                              <a:latin typeface="Cambria Math" panose="02040503050406030204" pitchFamily="18" charset="0"/>
                            </a:rPr>
                          </m:ctrlPr>
                        </m:fPr>
                        <m:num>
                          <m:r>
                            <a:rPr lang="es-ES" sz="1300" i="0">
                              <a:latin typeface="Cambria Math" panose="02040503050406030204" pitchFamily="18" charset="0"/>
                            </a:rPr>
                            <m:t>1</m:t>
                          </m:r>
                        </m:num>
                        <m:den>
                          <m:r>
                            <a:rPr lang="es-ES" sz="1300" i="1">
                              <a:latin typeface="Cambria Math" panose="02040503050406030204" pitchFamily="18" charset="0"/>
                            </a:rPr>
                            <m:t>𝑛</m:t>
                          </m:r>
                        </m:den>
                      </m:f>
                      <m:nary>
                        <m:naryPr>
                          <m:chr m:val="∑"/>
                          <m:limLoc m:val="undOvr"/>
                          <m:ctrlPr>
                            <a:rPr lang="es-ES" sz="1300" i="1">
                              <a:latin typeface="Cambria Math" panose="02040503050406030204" pitchFamily="18" charset="0"/>
                            </a:rPr>
                          </m:ctrlPr>
                        </m:naryPr>
                        <m:sub>
                          <m:r>
                            <a:rPr lang="es-ES" sz="1300" i="1">
                              <a:latin typeface="Cambria Math" panose="02040503050406030204" pitchFamily="18" charset="0"/>
                            </a:rPr>
                            <m:t>𝑖</m:t>
                          </m:r>
                          <m:r>
                            <a:rPr lang="es-ES" sz="1300" i="0">
                              <a:latin typeface="Cambria Math" panose="02040503050406030204" pitchFamily="18" charset="0"/>
                            </a:rPr>
                            <m:t>=1</m:t>
                          </m:r>
                        </m:sub>
                        <m:sup>
                          <m:r>
                            <a:rPr lang="es-ES" sz="1300" i="1">
                              <a:latin typeface="Cambria Math" panose="02040503050406030204" pitchFamily="18" charset="0"/>
                            </a:rPr>
                            <m:t>𝑛</m:t>
                          </m:r>
                        </m:sup>
                        <m:e>
                          <m:d>
                            <m:dPr>
                              <m:begChr m:val="|"/>
                              <m:endChr m:val="|"/>
                              <m:ctrlPr>
                                <a:rPr lang="es-ES" sz="1300" i="1">
                                  <a:solidFill>
                                    <a:srgbClr val="836967"/>
                                  </a:solidFill>
                                  <a:latin typeface="Cambria Math" panose="02040503050406030204" pitchFamily="18" charset="0"/>
                                </a:rPr>
                              </m:ctrlPr>
                            </m:dPr>
                            <m:e>
                              <m:sSub>
                                <m:sSubPr>
                                  <m:ctrlPr>
                                    <a:rPr lang="es-ES" sz="1300" i="1">
                                      <a:solidFill>
                                        <a:srgbClr val="836967"/>
                                      </a:solidFill>
                                      <a:latin typeface="Cambria Math" panose="02040503050406030204" pitchFamily="18" charset="0"/>
                                    </a:rPr>
                                  </m:ctrlPr>
                                </m:sSubPr>
                                <m:e>
                                  <m:r>
                                    <a:rPr lang="es-ES" sz="1300" i="1">
                                      <a:latin typeface="Cambria Math" panose="02040503050406030204" pitchFamily="18" charset="0"/>
                                    </a:rPr>
                                    <m:t>𝑦</m:t>
                                  </m:r>
                                </m:e>
                                <m:sub>
                                  <m:r>
                                    <a:rPr lang="es-ES" sz="1300" i="1">
                                      <a:latin typeface="Cambria Math" panose="02040503050406030204" pitchFamily="18" charset="0"/>
                                    </a:rPr>
                                    <m:t>𝑖</m:t>
                                  </m:r>
                                </m:sub>
                              </m:sSub>
                              <m:r>
                                <a:rPr lang="es-ES" sz="1300" i="0">
                                  <a:latin typeface="Cambria Math" panose="02040503050406030204" pitchFamily="18" charset="0"/>
                                </a:rPr>
                                <m:t>−</m:t>
                              </m:r>
                              <m:acc>
                                <m:accPr>
                                  <m:chr m:val="̂"/>
                                  <m:ctrlPr>
                                    <a:rPr lang="es-ES" sz="1300" i="1">
                                      <a:solidFill>
                                        <a:srgbClr val="836967"/>
                                      </a:solidFill>
                                      <a:latin typeface="Cambria Math" panose="02040503050406030204" pitchFamily="18" charset="0"/>
                                    </a:rPr>
                                  </m:ctrlPr>
                                </m:accPr>
                                <m:e>
                                  <m:sSub>
                                    <m:sSubPr>
                                      <m:ctrlPr>
                                        <a:rPr lang="es-ES" sz="1300" i="1">
                                          <a:solidFill>
                                            <a:srgbClr val="836967"/>
                                          </a:solidFill>
                                          <a:latin typeface="Cambria Math" panose="02040503050406030204" pitchFamily="18" charset="0"/>
                                        </a:rPr>
                                      </m:ctrlPr>
                                    </m:sSubPr>
                                    <m:e>
                                      <m:r>
                                        <a:rPr lang="es-ES" sz="1300" i="1">
                                          <a:latin typeface="Cambria Math" panose="02040503050406030204" pitchFamily="18" charset="0"/>
                                        </a:rPr>
                                        <m:t>𝑦</m:t>
                                      </m:r>
                                    </m:e>
                                    <m:sub>
                                      <m:r>
                                        <a:rPr lang="es-ES" sz="1300" i="1">
                                          <a:latin typeface="Cambria Math" panose="02040503050406030204" pitchFamily="18" charset="0"/>
                                        </a:rPr>
                                        <m:t>𝑖</m:t>
                                      </m:r>
                                    </m:sub>
                                  </m:sSub>
                                </m:e>
                              </m:acc>
                            </m:e>
                          </m:d>
                        </m:e>
                      </m:nary>
                    </m:oMath>
                  </m:oMathPara>
                </a14:m>
                <a:endParaRPr lang="es-ES" sz="1300" dirty="0"/>
              </a:p>
            </p:txBody>
          </p:sp>
        </mc:Choice>
        <mc:Fallback xmlns="">
          <p:sp>
            <p:nvSpPr>
              <p:cNvPr id="5" name="CuadroTexto 4">
                <a:extLst>
                  <a:ext uri="{FF2B5EF4-FFF2-40B4-BE49-F238E27FC236}">
                    <a16:creationId xmlns:a16="http://schemas.microsoft.com/office/drawing/2014/main" id="{90625C7B-50C6-8934-1D2E-B319B49609FA}"/>
                  </a:ext>
                </a:extLst>
              </p:cNvPr>
              <p:cNvSpPr txBox="1">
                <a:spLocks noRot="1" noChangeAspect="1" noMove="1" noResize="1" noEditPoints="1" noAdjustHandles="1" noChangeArrowheads="1" noChangeShapeType="1" noTextEdit="1"/>
              </p:cNvSpPr>
              <p:nvPr/>
            </p:nvSpPr>
            <p:spPr>
              <a:xfrm>
                <a:off x="652216" y="5381461"/>
                <a:ext cx="1897939" cy="63850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126933C8-29D2-8A6F-F80B-15241772B306}"/>
                  </a:ext>
                </a:extLst>
              </p:cNvPr>
              <p:cNvSpPr txBox="1"/>
              <p:nvPr/>
            </p:nvSpPr>
            <p:spPr>
              <a:xfrm>
                <a:off x="2619031" y="5365422"/>
                <a:ext cx="1897939" cy="6385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300" i="1" smtClean="0">
                          <a:latin typeface="Cambria Math" panose="02040503050406030204" pitchFamily="18" charset="0"/>
                        </a:rPr>
                        <m:t>𝑀𝑆𝐸</m:t>
                      </m:r>
                      <m:r>
                        <a:rPr lang="es-ES" sz="1300" i="0">
                          <a:latin typeface="Cambria Math" panose="02040503050406030204" pitchFamily="18" charset="0"/>
                        </a:rPr>
                        <m:t>=</m:t>
                      </m:r>
                      <m:f>
                        <m:fPr>
                          <m:ctrlPr>
                            <a:rPr lang="es-ES" sz="1300" i="1">
                              <a:solidFill>
                                <a:srgbClr val="836967"/>
                              </a:solidFill>
                              <a:latin typeface="Cambria Math" panose="02040503050406030204" pitchFamily="18" charset="0"/>
                            </a:rPr>
                          </m:ctrlPr>
                        </m:fPr>
                        <m:num>
                          <m:r>
                            <a:rPr lang="es-ES" sz="1300" i="0">
                              <a:latin typeface="Cambria Math" panose="02040503050406030204" pitchFamily="18" charset="0"/>
                            </a:rPr>
                            <m:t>1</m:t>
                          </m:r>
                        </m:num>
                        <m:den>
                          <m:r>
                            <a:rPr lang="es-ES" sz="1300" i="1">
                              <a:latin typeface="Cambria Math" panose="02040503050406030204" pitchFamily="18" charset="0"/>
                            </a:rPr>
                            <m:t>𝑛</m:t>
                          </m:r>
                        </m:den>
                      </m:f>
                      <m:nary>
                        <m:naryPr>
                          <m:chr m:val="∑"/>
                          <m:limLoc m:val="undOvr"/>
                          <m:ctrlPr>
                            <a:rPr lang="es-ES" sz="1300" i="1">
                              <a:latin typeface="Cambria Math" panose="02040503050406030204" pitchFamily="18" charset="0"/>
                            </a:rPr>
                          </m:ctrlPr>
                        </m:naryPr>
                        <m:sub>
                          <m:r>
                            <a:rPr lang="es-ES" sz="1300" i="1">
                              <a:latin typeface="Cambria Math" panose="02040503050406030204" pitchFamily="18" charset="0"/>
                            </a:rPr>
                            <m:t>𝑖</m:t>
                          </m:r>
                          <m:r>
                            <a:rPr lang="es-ES" sz="1300" i="0">
                              <a:latin typeface="Cambria Math" panose="02040503050406030204" pitchFamily="18" charset="0"/>
                            </a:rPr>
                            <m:t>=1</m:t>
                          </m:r>
                        </m:sub>
                        <m:sup>
                          <m:r>
                            <a:rPr lang="es-ES" sz="1300" i="1">
                              <a:latin typeface="Cambria Math" panose="02040503050406030204" pitchFamily="18" charset="0"/>
                            </a:rPr>
                            <m:t>𝑛</m:t>
                          </m:r>
                        </m:sup>
                        <m:e>
                          <m:sSup>
                            <m:sSupPr>
                              <m:ctrlPr>
                                <a:rPr lang="es-ES" sz="1300" i="1">
                                  <a:solidFill>
                                    <a:srgbClr val="836967"/>
                                  </a:solidFill>
                                  <a:latin typeface="Cambria Math" panose="02040503050406030204" pitchFamily="18" charset="0"/>
                                </a:rPr>
                              </m:ctrlPr>
                            </m:sSupPr>
                            <m:e>
                              <m:d>
                                <m:dPr>
                                  <m:ctrlPr>
                                    <a:rPr lang="es-ES" sz="1300" i="1">
                                      <a:solidFill>
                                        <a:srgbClr val="836967"/>
                                      </a:solidFill>
                                      <a:latin typeface="Cambria Math" panose="02040503050406030204" pitchFamily="18" charset="0"/>
                                    </a:rPr>
                                  </m:ctrlPr>
                                </m:dPr>
                                <m:e>
                                  <m:sSub>
                                    <m:sSubPr>
                                      <m:ctrlPr>
                                        <a:rPr lang="es-ES" sz="1300" i="1">
                                          <a:solidFill>
                                            <a:srgbClr val="836967"/>
                                          </a:solidFill>
                                          <a:latin typeface="Cambria Math" panose="02040503050406030204" pitchFamily="18" charset="0"/>
                                        </a:rPr>
                                      </m:ctrlPr>
                                    </m:sSubPr>
                                    <m:e>
                                      <m:r>
                                        <a:rPr lang="es-ES" sz="1300" i="1">
                                          <a:latin typeface="Cambria Math" panose="02040503050406030204" pitchFamily="18" charset="0"/>
                                        </a:rPr>
                                        <m:t>𝑦</m:t>
                                      </m:r>
                                    </m:e>
                                    <m:sub>
                                      <m:r>
                                        <a:rPr lang="es-ES" sz="1300" i="1">
                                          <a:latin typeface="Cambria Math" panose="02040503050406030204" pitchFamily="18" charset="0"/>
                                        </a:rPr>
                                        <m:t>𝑖</m:t>
                                      </m:r>
                                    </m:sub>
                                  </m:sSub>
                                  <m:r>
                                    <a:rPr lang="es-ES" sz="1300" i="0">
                                      <a:latin typeface="Cambria Math" panose="02040503050406030204" pitchFamily="18" charset="0"/>
                                    </a:rPr>
                                    <m:t>−</m:t>
                                  </m:r>
                                  <m:acc>
                                    <m:accPr>
                                      <m:chr m:val="̂"/>
                                      <m:ctrlPr>
                                        <a:rPr lang="es-ES" sz="1300" i="1">
                                          <a:solidFill>
                                            <a:srgbClr val="836967"/>
                                          </a:solidFill>
                                          <a:latin typeface="Cambria Math" panose="02040503050406030204" pitchFamily="18" charset="0"/>
                                        </a:rPr>
                                      </m:ctrlPr>
                                    </m:accPr>
                                    <m:e>
                                      <m:sSub>
                                        <m:sSubPr>
                                          <m:ctrlPr>
                                            <a:rPr lang="es-ES" sz="1300" i="1">
                                              <a:solidFill>
                                                <a:srgbClr val="836967"/>
                                              </a:solidFill>
                                              <a:latin typeface="Cambria Math" panose="02040503050406030204" pitchFamily="18" charset="0"/>
                                            </a:rPr>
                                          </m:ctrlPr>
                                        </m:sSubPr>
                                        <m:e>
                                          <m:r>
                                            <a:rPr lang="es-ES" sz="1300" i="1">
                                              <a:latin typeface="Cambria Math" panose="02040503050406030204" pitchFamily="18" charset="0"/>
                                            </a:rPr>
                                            <m:t>𝑦</m:t>
                                          </m:r>
                                        </m:e>
                                        <m:sub>
                                          <m:r>
                                            <a:rPr lang="es-ES" sz="1300" i="1">
                                              <a:latin typeface="Cambria Math" panose="02040503050406030204" pitchFamily="18" charset="0"/>
                                            </a:rPr>
                                            <m:t>𝑖</m:t>
                                          </m:r>
                                        </m:sub>
                                      </m:sSub>
                                    </m:e>
                                  </m:acc>
                                </m:e>
                              </m:d>
                            </m:e>
                            <m:sup>
                              <m:r>
                                <a:rPr lang="es-ES" sz="1300" i="0">
                                  <a:latin typeface="Cambria Math" panose="02040503050406030204" pitchFamily="18" charset="0"/>
                                </a:rPr>
                                <m:t>2</m:t>
                              </m:r>
                            </m:sup>
                          </m:sSup>
                        </m:e>
                      </m:nary>
                    </m:oMath>
                  </m:oMathPara>
                </a14:m>
                <a:endParaRPr lang="es-ES" sz="1300" dirty="0"/>
              </a:p>
            </p:txBody>
          </p:sp>
        </mc:Choice>
        <mc:Fallback xmlns="">
          <p:sp>
            <p:nvSpPr>
              <p:cNvPr id="7" name="CuadroTexto 6">
                <a:extLst>
                  <a:ext uri="{FF2B5EF4-FFF2-40B4-BE49-F238E27FC236}">
                    <a16:creationId xmlns:a16="http://schemas.microsoft.com/office/drawing/2014/main" id="{126933C8-29D2-8A6F-F80B-15241772B306}"/>
                  </a:ext>
                </a:extLst>
              </p:cNvPr>
              <p:cNvSpPr txBox="1">
                <a:spLocks noRot="1" noChangeAspect="1" noMove="1" noResize="1" noEditPoints="1" noAdjustHandles="1" noChangeArrowheads="1" noChangeShapeType="1" noTextEdit="1"/>
              </p:cNvSpPr>
              <p:nvPr/>
            </p:nvSpPr>
            <p:spPr>
              <a:xfrm>
                <a:off x="2619031" y="5365422"/>
                <a:ext cx="1897939" cy="6385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58B88FB4-3D59-7567-C5BA-28ACD0CD040C}"/>
                  </a:ext>
                </a:extLst>
              </p:cNvPr>
              <p:cNvSpPr txBox="1"/>
              <p:nvPr/>
            </p:nvSpPr>
            <p:spPr>
              <a:xfrm>
                <a:off x="4585846" y="5249364"/>
                <a:ext cx="2163378" cy="8706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300" i="1" smtClean="0">
                          <a:latin typeface="Cambria Math" panose="02040503050406030204" pitchFamily="18" charset="0"/>
                        </a:rPr>
                        <m:t>𝑅𝑀𝑆𝐸</m:t>
                      </m:r>
                      <m:r>
                        <a:rPr lang="es-ES" sz="1300" i="0">
                          <a:latin typeface="Cambria Math" panose="02040503050406030204" pitchFamily="18" charset="0"/>
                        </a:rPr>
                        <m:t>=</m:t>
                      </m:r>
                      <m:rad>
                        <m:radPr>
                          <m:degHide m:val="on"/>
                          <m:ctrlPr>
                            <a:rPr lang="es-ES" sz="1300" i="1">
                              <a:solidFill>
                                <a:srgbClr val="836967"/>
                              </a:solidFill>
                              <a:latin typeface="Cambria Math" panose="02040503050406030204" pitchFamily="18" charset="0"/>
                            </a:rPr>
                          </m:ctrlPr>
                        </m:radPr>
                        <m:deg/>
                        <m:e>
                          <m:f>
                            <m:fPr>
                              <m:ctrlPr>
                                <a:rPr lang="es-ES" sz="1300" i="1">
                                  <a:solidFill>
                                    <a:srgbClr val="836967"/>
                                  </a:solidFill>
                                  <a:latin typeface="Cambria Math" panose="02040503050406030204" pitchFamily="18" charset="0"/>
                                </a:rPr>
                              </m:ctrlPr>
                            </m:fPr>
                            <m:num>
                              <m:r>
                                <a:rPr lang="es-ES" sz="1300" i="0">
                                  <a:latin typeface="Cambria Math" panose="02040503050406030204" pitchFamily="18" charset="0"/>
                                </a:rPr>
                                <m:t>1</m:t>
                              </m:r>
                            </m:num>
                            <m:den>
                              <m:r>
                                <a:rPr lang="es-ES" sz="1300" i="1">
                                  <a:latin typeface="Cambria Math" panose="02040503050406030204" pitchFamily="18" charset="0"/>
                                </a:rPr>
                                <m:t>𝑛</m:t>
                              </m:r>
                            </m:den>
                          </m:f>
                          <m:nary>
                            <m:naryPr>
                              <m:chr m:val="∑"/>
                              <m:limLoc m:val="undOvr"/>
                              <m:ctrlPr>
                                <a:rPr lang="es-ES" sz="1300" i="1">
                                  <a:latin typeface="Cambria Math" panose="02040503050406030204" pitchFamily="18" charset="0"/>
                                </a:rPr>
                              </m:ctrlPr>
                            </m:naryPr>
                            <m:sub>
                              <m:r>
                                <a:rPr lang="es-ES" sz="1300" i="1">
                                  <a:latin typeface="Cambria Math" panose="02040503050406030204" pitchFamily="18" charset="0"/>
                                </a:rPr>
                                <m:t>𝑖</m:t>
                              </m:r>
                              <m:r>
                                <a:rPr lang="es-ES" sz="1300" i="0">
                                  <a:latin typeface="Cambria Math" panose="02040503050406030204" pitchFamily="18" charset="0"/>
                                </a:rPr>
                                <m:t>=1</m:t>
                              </m:r>
                            </m:sub>
                            <m:sup>
                              <m:r>
                                <a:rPr lang="es-ES" sz="1300" i="1">
                                  <a:latin typeface="Cambria Math" panose="02040503050406030204" pitchFamily="18" charset="0"/>
                                </a:rPr>
                                <m:t>𝑛</m:t>
                              </m:r>
                            </m:sup>
                            <m:e>
                              <m:sSup>
                                <m:sSupPr>
                                  <m:ctrlPr>
                                    <a:rPr lang="es-ES" sz="1300" i="1">
                                      <a:solidFill>
                                        <a:srgbClr val="836967"/>
                                      </a:solidFill>
                                      <a:latin typeface="Cambria Math" panose="02040503050406030204" pitchFamily="18" charset="0"/>
                                    </a:rPr>
                                  </m:ctrlPr>
                                </m:sSupPr>
                                <m:e>
                                  <m:d>
                                    <m:dPr>
                                      <m:ctrlPr>
                                        <a:rPr lang="es-ES" sz="1300" i="1">
                                          <a:solidFill>
                                            <a:srgbClr val="836967"/>
                                          </a:solidFill>
                                          <a:latin typeface="Cambria Math" panose="02040503050406030204" pitchFamily="18" charset="0"/>
                                        </a:rPr>
                                      </m:ctrlPr>
                                    </m:dPr>
                                    <m:e>
                                      <m:sSub>
                                        <m:sSubPr>
                                          <m:ctrlPr>
                                            <a:rPr lang="es-ES" sz="1300" i="1">
                                              <a:solidFill>
                                                <a:srgbClr val="836967"/>
                                              </a:solidFill>
                                              <a:latin typeface="Cambria Math" panose="02040503050406030204" pitchFamily="18" charset="0"/>
                                            </a:rPr>
                                          </m:ctrlPr>
                                        </m:sSubPr>
                                        <m:e>
                                          <m:r>
                                            <a:rPr lang="es-ES" sz="1300" i="1">
                                              <a:latin typeface="Cambria Math" panose="02040503050406030204" pitchFamily="18" charset="0"/>
                                            </a:rPr>
                                            <m:t>𝑦</m:t>
                                          </m:r>
                                        </m:e>
                                        <m:sub>
                                          <m:r>
                                            <a:rPr lang="es-ES" sz="1300" i="1">
                                              <a:latin typeface="Cambria Math" panose="02040503050406030204" pitchFamily="18" charset="0"/>
                                            </a:rPr>
                                            <m:t>𝑖</m:t>
                                          </m:r>
                                        </m:sub>
                                      </m:sSub>
                                      <m:r>
                                        <a:rPr lang="es-ES" sz="1300" i="0">
                                          <a:latin typeface="Cambria Math" panose="02040503050406030204" pitchFamily="18" charset="0"/>
                                        </a:rPr>
                                        <m:t>−</m:t>
                                      </m:r>
                                      <m:acc>
                                        <m:accPr>
                                          <m:chr m:val="̂"/>
                                          <m:ctrlPr>
                                            <a:rPr lang="es-ES" sz="1300" i="1">
                                              <a:solidFill>
                                                <a:srgbClr val="836967"/>
                                              </a:solidFill>
                                              <a:latin typeface="Cambria Math" panose="02040503050406030204" pitchFamily="18" charset="0"/>
                                            </a:rPr>
                                          </m:ctrlPr>
                                        </m:accPr>
                                        <m:e>
                                          <m:sSub>
                                            <m:sSubPr>
                                              <m:ctrlPr>
                                                <a:rPr lang="es-ES" sz="1300" i="1">
                                                  <a:solidFill>
                                                    <a:srgbClr val="836967"/>
                                                  </a:solidFill>
                                                  <a:latin typeface="Cambria Math" panose="02040503050406030204" pitchFamily="18" charset="0"/>
                                                </a:rPr>
                                              </m:ctrlPr>
                                            </m:sSubPr>
                                            <m:e>
                                              <m:r>
                                                <a:rPr lang="es-ES" sz="1300" i="1">
                                                  <a:latin typeface="Cambria Math" panose="02040503050406030204" pitchFamily="18" charset="0"/>
                                                </a:rPr>
                                                <m:t>𝑦</m:t>
                                              </m:r>
                                            </m:e>
                                            <m:sub>
                                              <m:r>
                                                <a:rPr lang="es-ES" sz="1300" i="1">
                                                  <a:latin typeface="Cambria Math" panose="02040503050406030204" pitchFamily="18" charset="0"/>
                                                </a:rPr>
                                                <m:t>𝑖</m:t>
                                              </m:r>
                                            </m:sub>
                                          </m:sSub>
                                        </m:e>
                                      </m:acc>
                                    </m:e>
                                  </m:d>
                                </m:e>
                                <m:sup>
                                  <m:r>
                                    <a:rPr lang="es-ES" sz="1300" i="0">
                                      <a:latin typeface="Cambria Math" panose="02040503050406030204" pitchFamily="18" charset="0"/>
                                    </a:rPr>
                                    <m:t>2</m:t>
                                  </m:r>
                                </m:sup>
                              </m:sSup>
                            </m:e>
                          </m:nary>
                        </m:e>
                      </m:rad>
                    </m:oMath>
                  </m:oMathPara>
                </a14:m>
                <a:endParaRPr lang="es-ES" sz="1300" dirty="0"/>
              </a:p>
            </p:txBody>
          </p:sp>
        </mc:Choice>
        <mc:Fallback xmlns="">
          <p:sp>
            <p:nvSpPr>
              <p:cNvPr id="9" name="CuadroTexto 8">
                <a:extLst>
                  <a:ext uri="{FF2B5EF4-FFF2-40B4-BE49-F238E27FC236}">
                    <a16:creationId xmlns:a16="http://schemas.microsoft.com/office/drawing/2014/main" id="{58B88FB4-3D59-7567-C5BA-28ACD0CD040C}"/>
                  </a:ext>
                </a:extLst>
              </p:cNvPr>
              <p:cNvSpPr txBox="1">
                <a:spLocks noRot="1" noChangeAspect="1" noMove="1" noResize="1" noEditPoints="1" noAdjustHandles="1" noChangeArrowheads="1" noChangeShapeType="1" noTextEdit="1"/>
              </p:cNvSpPr>
              <p:nvPr/>
            </p:nvSpPr>
            <p:spPr>
              <a:xfrm>
                <a:off x="4585846" y="5249364"/>
                <a:ext cx="2163378" cy="870623"/>
              </a:xfrm>
              <a:prstGeom prst="rect">
                <a:avLst/>
              </a:prstGeom>
              <a:blipFill>
                <a:blip r:embed="rId5"/>
                <a:stretch>
                  <a:fillRect/>
                </a:stretch>
              </a:blipFill>
            </p:spPr>
            <p:txBody>
              <a:bodyPr/>
              <a:lstStyle/>
              <a:p>
                <a:r>
                  <a:rPr lang="en-US">
                    <a:noFill/>
                  </a:rPr>
                  <a:t> </a:t>
                </a:r>
              </a:p>
            </p:txBody>
          </p:sp>
        </mc:Fallback>
      </mc:AlternateContent>
      <p:pic>
        <p:nvPicPr>
          <p:cNvPr id="11" name="Imagen 10">
            <a:extLst>
              <a:ext uri="{FF2B5EF4-FFF2-40B4-BE49-F238E27FC236}">
                <a16:creationId xmlns:a16="http://schemas.microsoft.com/office/drawing/2014/main" id="{112BE5FE-EC4E-C9A4-9BC9-EFAA0953D974}"/>
              </a:ext>
            </a:extLst>
          </p:cNvPr>
          <p:cNvPicPr>
            <a:picLocks noChangeAspect="1"/>
          </p:cNvPicPr>
          <p:nvPr/>
        </p:nvPicPr>
        <p:blipFill rotWithShape="1">
          <a:blip r:embed="rId6"/>
          <a:srcRect b="12708"/>
          <a:stretch/>
        </p:blipFill>
        <p:spPr>
          <a:xfrm>
            <a:off x="6096000" y="1320961"/>
            <a:ext cx="5503042" cy="2105377"/>
          </a:xfrm>
          <a:prstGeom prst="rect">
            <a:avLst/>
          </a:prstGeom>
        </p:spPr>
      </p:pic>
      <p:pic>
        <p:nvPicPr>
          <p:cNvPr id="13" name="Imagen 12">
            <a:extLst>
              <a:ext uri="{FF2B5EF4-FFF2-40B4-BE49-F238E27FC236}">
                <a16:creationId xmlns:a16="http://schemas.microsoft.com/office/drawing/2014/main" id="{0B1C022C-F5C5-5AAF-DBD0-97A0B1D714E3}"/>
              </a:ext>
            </a:extLst>
          </p:cNvPr>
          <p:cNvPicPr>
            <a:picLocks noChangeAspect="1"/>
          </p:cNvPicPr>
          <p:nvPr/>
        </p:nvPicPr>
        <p:blipFill>
          <a:blip r:embed="rId7"/>
          <a:stretch>
            <a:fillRect/>
          </a:stretch>
        </p:blipFill>
        <p:spPr>
          <a:xfrm>
            <a:off x="6872111" y="3614311"/>
            <a:ext cx="4726931" cy="2821915"/>
          </a:xfrm>
          <a:prstGeom prst="rect">
            <a:avLst/>
          </a:prstGeom>
        </p:spPr>
      </p:pic>
    </p:spTree>
    <p:extLst>
      <p:ext uri="{BB962C8B-B14F-4D97-AF65-F5344CB8AC3E}">
        <p14:creationId xmlns:p14="http://schemas.microsoft.com/office/powerpoint/2010/main" val="450606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1767" y="1453963"/>
            <a:ext cx="4726800" cy="2588000"/>
          </a:xfrm>
        </p:spPr>
        <p:txBody>
          <a:bodyPr/>
          <a:lstStyle/>
          <a:p>
            <a:r>
              <a:rPr lang="es-ES" sz="8000" dirty="0">
                <a:solidFill>
                  <a:schemeClr val="tx1"/>
                </a:solidFill>
                <a:latin typeface="Franklin Gothic Heavy" panose="020B0903020102020204" pitchFamily="34" charset="0"/>
              </a:rPr>
              <a:t>GOALS</a:t>
            </a:r>
          </a:p>
        </p:txBody>
      </p:sp>
      <p:sp>
        <p:nvSpPr>
          <p:cNvPr id="4" name="Marcador de contenido 2">
            <a:extLst>
              <a:ext uri="{FF2B5EF4-FFF2-40B4-BE49-F238E27FC236}">
                <a16:creationId xmlns:a16="http://schemas.microsoft.com/office/drawing/2014/main" id="{0AC36486-46BB-562F-5E96-E1B46BCC147E}"/>
              </a:ext>
            </a:extLst>
          </p:cNvPr>
          <p:cNvSpPr txBox="1">
            <a:spLocks/>
          </p:cNvSpPr>
          <p:nvPr/>
        </p:nvSpPr>
        <p:spPr>
          <a:xfrm>
            <a:off x="5946949" y="1801219"/>
            <a:ext cx="5766081" cy="3241152"/>
          </a:xfrm>
          <a:prstGeom prst="rect">
            <a:avLst/>
          </a:prstGeom>
        </p:spPr>
        <p:txBody>
          <a:bodyPr spcFirstLastPara="1" vert="horz" lIns="121920" tIns="60960" rIns="121920" bIns="60960" rtlCol="0" anchor="t" anchorCtr="0">
            <a:normAutofit fontScale="92500"/>
          </a:bodyPr>
          <a:lstStyle>
            <a:lvl1pPr marL="228600" lvl="0"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1pPr>
            <a:lvl2pPr marL="685800" lvl="1"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2pPr>
            <a:lvl3pPr marL="1143000" lvl="2"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3pPr>
            <a:lvl4pPr marL="1600200" lvl="3"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4pPr>
            <a:lvl5pPr marL="2057400" lvl="4"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5pPr>
            <a:lvl6pPr marL="2514600" lvl="5"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6pPr>
            <a:lvl7pPr marL="2971800" lvl="6"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7pPr>
            <a:lvl8pPr marL="3429000" lvl="7"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8pPr>
            <a:lvl9pPr marL="3886200" lvl="8"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9pPr>
          </a:lstStyle>
          <a:p>
            <a:pPr marL="609585" indent="-380990">
              <a:lnSpc>
                <a:spcPct val="90000"/>
              </a:lnSpc>
              <a:spcAft>
                <a:spcPts val="800"/>
              </a:spcAft>
              <a:buClr>
                <a:schemeClr val="accent1"/>
              </a:buClr>
              <a:buFont typeface="Wingdings" panose="05000000000000000000" pitchFamily="2" charset="2"/>
              <a:buChar char="v"/>
            </a:pPr>
            <a:endParaRPr lang="en-US" sz="2133" dirty="0">
              <a:solidFill>
                <a:schemeClr val="accent1"/>
              </a:solidFill>
              <a:latin typeface="Arial" panose="020B0604020202020204" pitchFamily="34" charset="0"/>
              <a:cs typeface="Arial" panose="020B0604020202020204" pitchFamily="34" charset="0"/>
            </a:endParaRPr>
          </a:p>
          <a:p>
            <a:pPr marL="609585" indent="-380990" algn="just">
              <a:lnSpc>
                <a:spcPct val="90000"/>
              </a:lnSpc>
              <a:spcAft>
                <a:spcPts val="800"/>
              </a:spcAft>
              <a:buClr>
                <a:schemeClr val="tx1"/>
              </a:buClr>
              <a:buFont typeface="Courier New" panose="02070309020205020404" pitchFamily="49" charset="0"/>
              <a:buChar char="o"/>
            </a:pPr>
            <a:r>
              <a:rPr lang="en-US" sz="2400" dirty="0">
                <a:solidFill>
                  <a:schemeClr val="tx1"/>
                </a:solidFill>
                <a:latin typeface="Arial" panose="020B0604020202020204" pitchFamily="34" charset="0"/>
                <a:cs typeface="Arial" panose="020B0604020202020204" pitchFamily="34" charset="0"/>
              </a:rPr>
              <a:t>Develop a DNN model capable of predicting transcript expression from the gene expression of SFs from different patient tumor tissues.</a:t>
            </a:r>
          </a:p>
          <a:p>
            <a:pPr marL="609585" indent="-380990" algn="just">
              <a:lnSpc>
                <a:spcPct val="90000"/>
              </a:lnSpc>
              <a:spcAft>
                <a:spcPts val="800"/>
              </a:spcAft>
              <a:buClr>
                <a:schemeClr val="tx1"/>
              </a:buClr>
              <a:buFont typeface="Courier New" panose="02070309020205020404" pitchFamily="49" charset="0"/>
              <a:buChar char="o"/>
            </a:pPr>
            <a:endParaRPr lang="en-US" sz="2400" dirty="0">
              <a:solidFill>
                <a:schemeClr val="tx1"/>
              </a:solidFill>
              <a:latin typeface="Arial" panose="020B0604020202020204" pitchFamily="34" charset="0"/>
              <a:cs typeface="Arial" panose="020B0604020202020204" pitchFamily="34" charset="0"/>
            </a:endParaRPr>
          </a:p>
          <a:p>
            <a:pPr marL="609585" indent="-380990" algn="just">
              <a:lnSpc>
                <a:spcPct val="90000"/>
              </a:lnSpc>
              <a:spcAft>
                <a:spcPts val="800"/>
              </a:spcAft>
              <a:buClr>
                <a:schemeClr val="tx1"/>
              </a:buClr>
              <a:buFont typeface="Courier New" panose="02070309020205020404" pitchFamily="49" charset="0"/>
              <a:buChar char="o"/>
            </a:pPr>
            <a:r>
              <a:rPr lang="en-US" sz="2400" dirty="0">
                <a:solidFill>
                  <a:schemeClr val="tx1"/>
                </a:solidFill>
                <a:latin typeface="Arial" panose="020B0604020202020204" pitchFamily="34" charset="0"/>
                <a:cs typeface="Arial" panose="020B0604020202020204" pitchFamily="34" charset="0"/>
              </a:rPr>
              <a:t>Application: Interpretation of the DNN model parameters to identify which splicing factors regulate which genes.</a:t>
            </a:r>
          </a:p>
          <a:p>
            <a:pPr>
              <a:lnSpc>
                <a:spcPct val="90000"/>
              </a:lnSpc>
              <a:spcAft>
                <a:spcPts val="800"/>
              </a:spcAft>
              <a:buFont typeface="Arial" panose="020B0604020202020204" pitchFamily="34" charset="0"/>
              <a:buChar char="•"/>
            </a:pPr>
            <a:endParaRPr lang="en-US" sz="2267" dirty="0">
              <a:solidFill>
                <a:schemeClr val="tx2"/>
              </a:solidFill>
            </a:endParaRPr>
          </a:p>
        </p:txBody>
      </p:sp>
    </p:spTree>
    <p:extLst>
      <p:ext uri="{BB962C8B-B14F-4D97-AF65-F5344CB8AC3E}">
        <p14:creationId xmlns:p14="http://schemas.microsoft.com/office/powerpoint/2010/main" val="530838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a:gradFill>
            <a:gsLst>
              <a:gs pos="16000">
                <a:srgbClr val="38BCC3"/>
              </a:gs>
              <a:gs pos="90000">
                <a:schemeClr val="bg2">
                  <a:lumMod val="90000"/>
                </a:schemeClr>
              </a:gs>
            </a:gsLst>
            <a:lin ang="12000000" scaled="0"/>
          </a:gradFill>
        </p:spPr>
      </p:pic>
      <p:pic>
        <p:nvPicPr>
          <p:cNvPr id="13" name="Imagen 12"/>
          <p:cNvPicPr>
            <a:picLocks noChangeAspect="1"/>
          </p:cNvPicPr>
          <p:nvPr/>
        </p:nvPicPr>
        <p:blipFill>
          <a:blip r:embed="rId3"/>
          <a:stretch>
            <a:fillRect/>
          </a:stretch>
        </p:blipFill>
        <p:spPr>
          <a:xfrm>
            <a:off x="1210056" y="0"/>
            <a:ext cx="9771888" cy="6858000"/>
          </a:xfrm>
          <a:prstGeom prst="rect">
            <a:avLst/>
          </a:prstGeom>
        </p:spPr>
      </p:pic>
      <p:sp>
        <p:nvSpPr>
          <p:cNvPr id="17" name="Google Shape;276;p38"/>
          <p:cNvSpPr txBox="1">
            <a:spLocks/>
          </p:cNvSpPr>
          <p:nvPr/>
        </p:nvSpPr>
        <p:spPr>
          <a:xfrm>
            <a:off x="462771" y="926472"/>
            <a:ext cx="11266457" cy="3138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ranklin Gothic Heavy" panose="020B0903020102020204" pitchFamily="34" charset="0"/>
              </a:rPr>
              <a:t>3. STATE OF THE ART</a:t>
            </a:r>
          </a:p>
        </p:txBody>
      </p:sp>
      <p:sp>
        <p:nvSpPr>
          <p:cNvPr id="5" name="Subtítulo 1">
            <a:extLst>
              <a:ext uri="{FF2B5EF4-FFF2-40B4-BE49-F238E27FC236}">
                <a16:creationId xmlns:a16="http://schemas.microsoft.com/office/drawing/2014/main" id="{3C3BAD03-B5C1-CCE8-E3F7-14E8B1A01AF8}"/>
              </a:ext>
            </a:extLst>
          </p:cNvPr>
          <p:cNvSpPr txBox="1">
            <a:spLocks/>
          </p:cNvSpPr>
          <p:nvPr/>
        </p:nvSpPr>
        <p:spPr>
          <a:xfrm>
            <a:off x="2289518" y="3959715"/>
            <a:ext cx="7612961" cy="3241152"/>
          </a:xfrm>
          <a:prstGeom prst="rect">
            <a:avLst/>
          </a:prstGeom>
        </p:spPr>
        <p:txBody>
          <a:bodyPr spcFirstLastPara="1" vert="horz" lIns="121920" tIns="60960" rIns="121920" bIns="60960" rtlCol="0" anchor="t" anchorCtr="0">
            <a:normAutofit/>
          </a:bodyPr>
          <a:lstStyle>
            <a:lvl1pPr marL="228600" lvl="0"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1pPr>
            <a:lvl2pPr marL="685800" lvl="1"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2pPr>
            <a:lvl3pPr marL="1143000" lvl="2"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3pPr>
            <a:lvl4pPr marL="1600200" lvl="3"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4pPr>
            <a:lvl5pPr marL="2057400" lvl="4"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5pPr>
            <a:lvl6pPr marL="2514600" lvl="5"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6pPr>
            <a:lvl7pPr marL="2971800" lvl="6"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7pPr>
            <a:lvl8pPr marL="3429000" lvl="7"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8pPr>
            <a:lvl9pPr marL="3886200" lvl="8"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9pPr>
          </a:lstStyle>
          <a:p>
            <a:pPr marL="0" indent="0" algn="ctr">
              <a:lnSpc>
                <a:spcPct val="90000"/>
              </a:lnSpc>
              <a:spcBef>
                <a:spcPts val="1333"/>
              </a:spcBef>
              <a:buClr>
                <a:schemeClr val="accent1"/>
              </a:buClr>
              <a:buSzPct val="100000"/>
            </a:pPr>
            <a:r>
              <a:rPr lang="en-US" sz="2400" b="1" dirty="0">
                <a:solidFill>
                  <a:schemeClr val="tx1"/>
                </a:solidFill>
              </a:rPr>
              <a:t>Optimizers</a:t>
            </a:r>
          </a:p>
          <a:p>
            <a:pPr marL="0" indent="0" algn="ctr">
              <a:lnSpc>
                <a:spcPct val="90000"/>
              </a:lnSpc>
              <a:spcBef>
                <a:spcPts val="1333"/>
              </a:spcBef>
              <a:buClr>
                <a:schemeClr val="accent1"/>
              </a:buClr>
              <a:buSzPct val="100000"/>
            </a:pPr>
            <a:r>
              <a:rPr lang="en-US" sz="2400" dirty="0">
                <a:solidFill>
                  <a:schemeClr val="tx1"/>
                </a:solidFill>
              </a:rPr>
              <a:t>Weight and biases</a:t>
            </a:r>
          </a:p>
          <a:p>
            <a:pPr marL="0" indent="0" algn="ctr">
              <a:lnSpc>
                <a:spcPct val="90000"/>
              </a:lnSpc>
              <a:spcBef>
                <a:spcPts val="1333"/>
              </a:spcBef>
              <a:buClr>
                <a:schemeClr val="accent1"/>
              </a:buClr>
              <a:buSzPct val="100000"/>
            </a:pPr>
            <a:endParaRPr lang="en-US" sz="2400" dirty="0">
              <a:solidFill>
                <a:schemeClr val="tx1"/>
              </a:solidFill>
            </a:endParaRPr>
          </a:p>
        </p:txBody>
      </p:sp>
    </p:spTree>
    <p:extLst>
      <p:ext uri="{BB962C8B-B14F-4D97-AF65-F5344CB8AC3E}">
        <p14:creationId xmlns:p14="http://schemas.microsoft.com/office/powerpoint/2010/main" val="2618264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F6D2C-1CED-0A5C-66A3-7CA12BF0232D}"/>
              </a:ext>
            </a:extLst>
          </p:cNvPr>
          <p:cNvSpPr>
            <a:spLocks noGrp="1"/>
          </p:cNvSpPr>
          <p:nvPr>
            <p:ph type="title"/>
          </p:nvPr>
        </p:nvSpPr>
        <p:spPr>
          <a:xfrm>
            <a:off x="884623" y="290745"/>
            <a:ext cx="4079976" cy="969583"/>
          </a:xfrm>
        </p:spPr>
        <p:txBody>
          <a:bodyPr vert="horz" lIns="91440" tIns="45720" rIns="91440" bIns="45720" rtlCol="0" anchor="ctr">
            <a:normAutofit/>
          </a:bodyPr>
          <a:lstStyle/>
          <a:p>
            <a:pPr algn="ctr"/>
            <a:r>
              <a:rPr lang="en-US" sz="5400" dirty="0">
                <a:solidFill>
                  <a:schemeClr val="tx1"/>
                </a:solidFill>
                <a:latin typeface="Franklin Gothic Heavy" panose="020B0903020102020204" pitchFamily="34" charset="0"/>
              </a:rPr>
              <a:t>Optimizers</a:t>
            </a:r>
          </a:p>
        </p:txBody>
      </p:sp>
      <p:pic>
        <p:nvPicPr>
          <p:cNvPr id="23554" name="Picture 2" descr="Loss Functions and Optimization Algorithms. Demystified. | by Apoorva  Agrawal | Data Science Group, IITR | Medium">
            <a:extLst>
              <a:ext uri="{FF2B5EF4-FFF2-40B4-BE49-F238E27FC236}">
                <a16:creationId xmlns:a16="http://schemas.microsoft.com/office/drawing/2014/main" id="{A9FB6E19-788F-BAE9-D18B-605D02C5F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0252" y="804608"/>
            <a:ext cx="3934160" cy="213045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A98E4BD-2D06-6895-5FD3-A2BE709C35AA}"/>
              </a:ext>
            </a:extLst>
          </p:cNvPr>
          <p:cNvSpPr txBox="1"/>
          <p:nvPr/>
        </p:nvSpPr>
        <p:spPr>
          <a:xfrm>
            <a:off x="652424" y="3227358"/>
            <a:ext cx="4216400" cy="307777"/>
          </a:xfrm>
          <a:prstGeom prst="rect">
            <a:avLst/>
          </a:prstGeom>
          <a:noFill/>
        </p:spPr>
        <p:txBody>
          <a:bodyPr wrap="square">
            <a:spAutoFit/>
          </a:bodyPr>
          <a:lstStyle/>
          <a:p>
            <a:pPr lvl="2">
              <a:spcAft>
                <a:spcPts val="800"/>
              </a:spcAft>
              <a:buClr>
                <a:srgbClr val="000000"/>
              </a:buClr>
              <a:buSzPts val="1200"/>
            </a:pPr>
            <a:r>
              <a:rPr lang="es-ES" sz="1400" b="1" u="sng"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Adaptive </a:t>
            </a:r>
            <a:r>
              <a:rPr lang="es-ES" sz="1400" b="1" u="sng" dirty="0" err="1">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Moment</a:t>
            </a:r>
            <a:r>
              <a:rPr lang="es-ES" sz="1400" b="1" u="sng"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 </a:t>
            </a:r>
            <a:r>
              <a:rPr lang="es-ES" sz="1400" b="1" u="sng" dirty="0" err="1">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Estimation</a:t>
            </a:r>
            <a:r>
              <a:rPr lang="es-ES" sz="1400" b="1" u="sng"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 (Adam)</a:t>
            </a:r>
            <a:endParaRPr lang="it-IT" sz="1400"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B759D088-4793-D041-5D44-448B13869B18}"/>
              </a:ext>
            </a:extLst>
          </p:cNvPr>
          <p:cNvPicPr>
            <a:picLocks noChangeAspect="1"/>
          </p:cNvPicPr>
          <p:nvPr/>
        </p:nvPicPr>
        <p:blipFill>
          <a:blip r:embed="rId4"/>
          <a:stretch>
            <a:fillRect/>
          </a:stretch>
        </p:blipFill>
        <p:spPr>
          <a:xfrm>
            <a:off x="139337" y="3584181"/>
            <a:ext cx="5824143" cy="3060000"/>
          </a:xfrm>
          <a:prstGeom prst="rect">
            <a:avLst/>
          </a:prstGeom>
        </p:spPr>
      </p:pic>
      <p:pic>
        <p:nvPicPr>
          <p:cNvPr id="11" name="Imagen 10">
            <a:extLst>
              <a:ext uri="{FF2B5EF4-FFF2-40B4-BE49-F238E27FC236}">
                <a16:creationId xmlns:a16="http://schemas.microsoft.com/office/drawing/2014/main" id="{E584D2E5-7A4E-B2E4-FAE3-6FDA3F54D3EB}"/>
              </a:ext>
            </a:extLst>
          </p:cNvPr>
          <p:cNvPicPr>
            <a:picLocks noChangeAspect="1"/>
          </p:cNvPicPr>
          <p:nvPr/>
        </p:nvPicPr>
        <p:blipFill>
          <a:blip r:embed="rId5"/>
          <a:stretch>
            <a:fillRect/>
          </a:stretch>
        </p:blipFill>
        <p:spPr>
          <a:xfrm>
            <a:off x="6069496" y="3614115"/>
            <a:ext cx="6083999" cy="2988000"/>
          </a:xfrm>
          <a:prstGeom prst="rect">
            <a:avLst/>
          </a:prstGeom>
        </p:spPr>
      </p:pic>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7DFFC9FD-8CC4-009E-714A-F5A34C852DEE}"/>
                  </a:ext>
                </a:extLst>
              </p:cNvPr>
              <p:cNvSpPr txBox="1"/>
              <p:nvPr/>
            </p:nvSpPr>
            <p:spPr>
              <a:xfrm>
                <a:off x="4014260" y="2351455"/>
                <a:ext cx="2479306" cy="5605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600" i="1" smtClean="0">
                              <a:solidFill>
                                <a:srgbClr val="836967"/>
                              </a:solidFill>
                              <a:latin typeface="Cambria Math" panose="02040503050406030204" pitchFamily="18" charset="0"/>
                            </a:rPr>
                          </m:ctrlPr>
                        </m:sSubPr>
                        <m:e>
                          <m:r>
                            <a:rPr lang="es-ES" sz="1600" i="1">
                              <a:latin typeface="Cambria Math" panose="02040503050406030204" pitchFamily="18" charset="0"/>
                            </a:rPr>
                            <m:t>𝜃</m:t>
                          </m:r>
                        </m:e>
                        <m:sub>
                          <m:r>
                            <a:rPr lang="es-ES" sz="1600" i="1">
                              <a:latin typeface="Cambria Math" panose="02040503050406030204" pitchFamily="18" charset="0"/>
                            </a:rPr>
                            <m:t>𝑡</m:t>
                          </m:r>
                          <m:r>
                            <a:rPr lang="es-ES" sz="1600" i="0">
                              <a:latin typeface="Cambria Math" panose="02040503050406030204" pitchFamily="18" charset="0"/>
                            </a:rPr>
                            <m:t>+1</m:t>
                          </m:r>
                        </m:sub>
                      </m:sSub>
                      <m:r>
                        <a:rPr lang="es-ES" sz="1600" i="0">
                          <a:latin typeface="Cambria Math" panose="02040503050406030204" pitchFamily="18" charset="0"/>
                        </a:rPr>
                        <m:t>=</m:t>
                      </m:r>
                      <m:sSub>
                        <m:sSubPr>
                          <m:ctrlPr>
                            <a:rPr lang="es-ES" sz="1600" i="1">
                              <a:solidFill>
                                <a:srgbClr val="836967"/>
                              </a:solidFill>
                              <a:latin typeface="Cambria Math" panose="02040503050406030204" pitchFamily="18" charset="0"/>
                            </a:rPr>
                          </m:ctrlPr>
                        </m:sSubPr>
                        <m:e>
                          <m:r>
                            <a:rPr lang="es-ES" sz="1600" i="1">
                              <a:latin typeface="Cambria Math" panose="02040503050406030204" pitchFamily="18" charset="0"/>
                            </a:rPr>
                            <m:t>𝜃</m:t>
                          </m:r>
                        </m:e>
                        <m:sub>
                          <m:r>
                            <a:rPr lang="es-ES" sz="1600" i="1">
                              <a:latin typeface="Cambria Math" panose="02040503050406030204" pitchFamily="18" charset="0"/>
                            </a:rPr>
                            <m:t>𝑡</m:t>
                          </m:r>
                        </m:sub>
                      </m:sSub>
                      <m:r>
                        <a:rPr lang="es-ES" sz="1600" i="0">
                          <a:latin typeface="Cambria Math" panose="02040503050406030204" pitchFamily="18" charset="0"/>
                        </a:rPr>
                        <m:t>−</m:t>
                      </m:r>
                      <m:r>
                        <m:rPr>
                          <m:sty m:val="p"/>
                        </m:rPr>
                        <a:rPr lang="es-ES" sz="1600" i="0">
                          <a:latin typeface="Cambria Math" panose="02040503050406030204" pitchFamily="18" charset="0"/>
                        </a:rPr>
                        <m:t>γ</m:t>
                      </m:r>
                      <m:f>
                        <m:fPr>
                          <m:ctrlPr>
                            <a:rPr lang="es-ES" sz="1600" i="1">
                              <a:solidFill>
                                <a:srgbClr val="836967"/>
                              </a:solidFill>
                              <a:latin typeface="Cambria Math" panose="02040503050406030204" pitchFamily="18" charset="0"/>
                            </a:rPr>
                          </m:ctrlPr>
                        </m:fPr>
                        <m:num>
                          <m:r>
                            <a:rPr lang="es-ES" sz="1600" i="0">
                              <a:latin typeface="Cambria Math" panose="02040503050406030204" pitchFamily="18" charset="0"/>
                            </a:rPr>
                            <m:t>𝜕</m:t>
                          </m:r>
                          <m:r>
                            <a:rPr lang="es-ES" sz="1600" i="1">
                              <a:latin typeface="Cambria Math" panose="02040503050406030204" pitchFamily="18" charset="0"/>
                            </a:rPr>
                            <m:t>𝐽</m:t>
                          </m:r>
                        </m:num>
                        <m:den>
                          <m:r>
                            <a:rPr lang="es-ES" sz="1600" i="0">
                              <a:latin typeface="Cambria Math" panose="02040503050406030204" pitchFamily="18" charset="0"/>
                            </a:rPr>
                            <m:t>𝜕</m:t>
                          </m:r>
                          <m:r>
                            <a:rPr lang="es-ES" sz="1600" i="1">
                              <a:latin typeface="Cambria Math" panose="02040503050406030204" pitchFamily="18" charset="0"/>
                            </a:rPr>
                            <m:t>𝜃</m:t>
                          </m:r>
                        </m:den>
                      </m:f>
                    </m:oMath>
                  </m:oMathPara>
                </a14:m>
                <a:endParaRPr lang="es-ES" dirty="0"/>
              </a:p>
            </p:txBody>
          </p:sp>
        </mc:Choice>
        <mc:Fallback xmlns="">
          <p:sp>
            <p:nvSpPr>
              <p:cNvPr id="14" name="CuadroTexto 13">
                <a:extLst>
                  <a:ext uri="{FF2B5EF4-FFF2-40B4-BE49-F238E27FC236}">
                    <a16:creationId xmlns:a16="http://schemas.microsoft.com/office/drawing/2014/main" id="{7DFFC9FD-8CC4-009E-714A-F5A34C852DEE}"/>
                  </a:ext>
                </a:extLst>
              </p:cNvPr>
              <p:cNvSpPr txBox="1">
                <a:spLocks noRot="1" noChangeAspect="1" noMove="1" noResize="1" noEditPoints="1" noAdjustHandles="1" noChangeArrowheads="1" noChangeShapeType="1" noTextEdit="1"/>
              </p:cNvSpPr>
              <p:nvPr/>
            </p:nvSpPr>
            <p:spPr>
              <a:xfrm>
                <a:off x="4014260" y="2351455"/>
                <a:ext cx="2479306" cy="560538"/>
              </a:xfrm>
              <a:prstGeom prst="rect">
                <a:avLst/>
              </a:prstGeom>
              <a:blipFill>
                <a:blip r:embed="rId6"/>
                <a:stretch>
                  <a:fillRect/>
                </a:stretch>
              </a:blipFill>
            </p:spPr>
            <p:txBody>
              <a:bodyPr/>
              <a:lstStyle/>
              <a:p>
                <a:r>
                  <a:rPr lang="es-ES">
                    <a:noFill/>
                  </a:rPr>
                  <a:t> </a:t>
                </a:r>
              </a:p>
            </p:txBody>
          </p:sp>
        </mc:Fallback>
      </mc:AlternateContent>
      <p:sp>
        <p:nvSpPr>
          <p:cNvPr id="17" name="CuadroTexto 16">
            <a:extLst>
              <a:ext uri="{FF2B5EF4-FFF2-40B4-BE49-F238E27FC236}">
                <a16:creationId xmlns:a16="http://schemas.microsoft.com/office/drawing/2014/main" id="{E096E629-8102-686A-45AA-2D628435FD96}"/>
              </a:ext>
            </a:extLst>
          </p:cNvPr>
          <p:cNvSpPr txBox="1"/>
          <p:nvPr/>
        </p:nvSpPr>
        <p:spPr>
          <a:xfrm>
            <a:off x="7860252" y="3233757"/>
            <a:ext cx="2148785" cy="369332"/>
          </a:xfrm>
          <a:prstGeom prst="rect">
            <a:avLst/>
          </a:prstGeom>
          <a:noFill/>
        </p:spPr>
        <p:txBody>
          <a:bodyPr wrap="square">
            <a:spAutoFit/>
          </a:bodyPr>
          <a:lstStyle/>
          <a:p>
            <a:pPr lvl="2" algn="just">
              <a:spcAft>
                <a:spcPts val="800"/>
              </a:spcAft>
              <a:buClr>
                <a:srgbClr val="000000"/>
              </a:buClr>
              <a:buSzPts val="1200"/>
            </a:pPr>
            <a:r>
              <a:rPr lang="es-ES" b="1" u="sng" dirty="0" err="1">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AdamW</a:t>
            </a:r>
            <a:endParaRPr lang="it-IT" sz="2400"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5F36DF46-468F-4C2A-6FBC-C726A08DE06F}"/>
              </a:ext>
            </a:extLst>
          </p:cNvPr>
          <p:cNvSpPr txBox="1"/>
          <p:nvPr/>
        </p:nvSpPr>
        <p:spPr>
          <a:xfrm>
            <a:off x="2001079" y="1457739"/>
            <a:ext cx="5618921"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Algorithms used to minimize the loss function by updating the model parameters.</a:t>
            </a:r>
          </a:p>
          <a:p>
            <a:pPr marL="285750" indent="-285750" algn="just">
              <a:buFont typeface="Arial" panose="020B0604020202020204" pitchFamily="34" charset="0"/>
              <a:buChar char="•"/>
            </a:pPr>
            <a:r>
              <a:rPr lang="en-US" dirty="0"/>
              <a:t>Stochastic Gradient Descent: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47432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a:gradFill>
            <a:gsLst>
              <a:gs pos="16000">
                <a:srgbClr val="38BCC3"/>
              </a:gs>
              <a:gs pos="90000">
                <a:schemeClr val="bg2">
                  <a:lumMod val="90000"/>
                </a:schemeClr>
              </a:gs>
            </a:gsLst>
            <a:lin ang="12000000" scaled="0"/>
          </a:gradFill>
        </p:spPr>
      </p:pic>
      <p:pic>
        <p:nvPicPr>
          <p:cNvPr id="13" name="Imagen 12"/>
          <p:cNvPicPr>
            <a:picLocks noChangeAspect="1"/>
          </p:cNvPicPr>
          <p:nvPr/>
        </p:nvPicPr>
        <p:blipFill>
          <a:blip r:embed="rId3"/>
          <a:stretch>
            <a:fillRect/>
          </a:stretch>
        </p:blipFill>
        <p:spPr>
          <a:xfrm>
            <a:off x="1210056" y="0"/>
            <a:ext cx="9771888" cy="6858000"/>
          </a:xfrm>
          <a:prstGeom prst="rect">
            <a:avLst/>
          </a:prstGeom>
        </p:spPr>
      </p:pic>
      <p:sp>
        <p:nvSpPr>
          <p:cNvPr id="17" name="Google Shape;276;p38"/>
          <p:cNvSpPr txBox="1">
            <a:spLocks/>
          </p:cNvSpPr>
          <p:nvPr/>
        </p:nvSpPr>
        <p:spPr>
          <a:xfrm>
            <a:off x="462771" y="926472"/>
            <a:ext cx="11266457" cy="3138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ranklin Gothic Heavy" panose="020B0903020102020204" pitchFamily="34" charset="0"/>
              </a:rPr>
              <a:t>3. STATE OF THE ART</a:t>
            </a:r>
          </a:p>
        </p:txBody>
      </p:sp>
      <p:sp>
        <p:nvSpPr>
          <p:cNvPr id="5" name="Subtítulo 1">
            <a:extLst>
              <a:ext uri="{FF2B5EF4-FFF2-40B4-BE49-F238E27FC236}">
                <a16:creationId xmlns:a16="http://schemas.microsoft.com/office/drawing/2014/main" id="{3C3BAD03-B5C1-CCE8-E3F7-14E8B1A01AF8}"/>
              </a:ext>
            </a:extLst>
          </p:cNvPr>
          <p:cNvSpPr txBox="1">
            <a:spLocks/>
          </p:cNvSpPr>
          <p:nvPr/>
        </p:nvSpPr>
        <p:spPr>
          <a:xfrm>
            <a:off x="2289518" y="3959715"/>
            <a:ext cx="7612961" cy="3241152"/>
          </a:xfrm>
          <a:prstGeom prst="rect">
            <a:avLst/>
          </a:prstGeom>
        </p:spPr>
        <p:txBody>
          <a:bodyPr spcFirstLastPara="1" vert="horz" lIns="121920" tIns="60960" rIns="121920" bIns="60960" rtlCol="0" anchor="t" anchorCtr="0">
            <a:normAutofit/>
          </a:bodyPr>
          <a:lstStyle>
            <a:lvl1pPr marL="228600" lvl="0"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1pPr>
            <a:lvl2pPr marL="685800" lvl="1"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2pPr>
            <a:lvl3pPr marL="1143000" lvl="2"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3pPr>
            <a:lvl4pPr marL="1600200" lvl="3"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4pPr>
            <a:lvl5pPr marL="2057400" lvl="4"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5pPr>
            <a:lvl6pPr marL="2514600" lvl="5"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6pPr>
            <a:lvl7pPr marL="2971800" lvl="6"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7pPr>
            <a:lvl8pPr marL="3429000" lvl="7"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8pPr>
            <a:lvl9pPr marL="3886200" lvl="8" indent="-228600" algn="l" defTabSz="914400" rtl="0" eaLnBrk="1" latinLnBrk="0" hangingPunct="1">
              <a:lnSpc>
                <a:spcPct val="100000"/>
              </a:lnSpc>
              <a:spcBef>
                <a:spcPts val="0"/>
              </a:spcBef>
              <a:spcAft>
                <a:spcPts val="0"/>
              </a:spcAft>
              <a:buClr>
                <a:schemeClr val="lt1"/>
              </a:buClr>
              <a:buSzPts val="1100"/>
              <a:buFont typeface="Arial" panose="020B0604020202020204" pitchFamily="34" charset="0"/>
              <a:buNone/>
              <a:defRPr sz="1467" kern="1200">
                <a:solidFill>
                  <a:schemeClr val="lt1"/>
                </a:solidFill>
                <a:latin typeface="+mn-lt"/>
                <a:ea typeface="+mn-ea"/>
                <a:cs typeface="+mn-cs"/>
              </a:defRPr>
            </a:lvl9pPr>
          </a:lstStyle>
          <a:p>
            <a:pPr marL="0" indent="0" algn="ctr">
              <a:lnSpc>
                <a:spcPct val="90000"/>
              </a:lnSpc>
              <a:spcBef>
                <a:spcPts val="1333"/>
              </a:spcBef>
              <a:buClr>
                <a:schemeClr val="accent1"/>
              </a:buClr>
              <a:buSzPct val="100000"/>
            </a:pPr>
            <a:r>
              <a:rPr lang="en-US" sz="2400" dirty="0">
                <a:solidFill>
                  <a:schemeClr val="tx1"/>
                </a:solidFill>
              </a:rPr>
              <a:t>Optimizers</a:t>
            </a:r>
          </a:p>
          <a:p>
            <a:pPr marL="0" indent="0" algn="ctr">
              <a:lnSpc>
                <a:spcPct val="90000"/>
              </a:lnSpc>
              <a:spcBef>
                <a:spcPts val="1333"/>
              </a:spcBef>
              <a:buClr>
                <a:schemeClr val="accent1"/>
              </a:buClr>
              <a:buSzPct val="100000"/>
            </a:pPr>
            <a:r>
              <a:rPr lang="en-US" sz="2400" b="1" dirty="0">
                <a:solidFill>
                  <a:schemeClr val="tx1"/>
                </a:solidFill>
              </a:rPr>
              <a:t>Weight and biases</a:t>
            </a:r>
          </a:p>
        </p:txBody>
      </p:sp>
    </p:spTree>
    <p:extLst>
      <p:ext uri="{BB962C8B-B14F-4D97-AF65-F5344CB8AC3E}">
        <p14:creationId xmlns:p14="http://schemas.microsoft.com/office/powerpoint/2010/main" val="4268540264"/>
      </p:ext>
    </p:extLst>
  </p:cSld>
  <p:clrMapOvr>
    <a:masterClrMapping/>
  </p:clrMapOvr>
</p:sld>
</file>

<file path=ppt/theme/theme1.xml><?xml version="1.0" encoding="utf-8"?>
<a:theme xmlns:a="http://schemas.openxmlformats.org/drawingml/2006/main" name="Tema de Offic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16938</TotalTime>
  <Words>6614</Words>
  <Application>Microsoft Office PowerPoint</Application>
  <PresentationFormat>Panorámica</PresentationFormat>
  <Paragraphs>997</Paragraphs>
  <Slides>57</Slides>
  <Notes>43</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57</vt:i4>
      </vt:variant>
    </vt:vector>
  </HeadingPairs>
  <TitlesOfParts>
    <vt:vector size="72" baseType="lpstr">
      <vt:lpstr>-apple-system</vt:lpstr>
      <vt:lpstr>Arial</vt:lpstr>
      <vt:lpstr>Bebas Neue</vt:lpstr>
      <vt:lpstr>Calibri</vt:lpstr>
      <vt:lpstr>Calibri Light</vt:lpstr>
      <vt:lpstr>Cambria Math</vt:lpstr>
      <vt:lpstr>Courier New</vt:lpstr>
      <vt:lpstr>Franklin Gothic Heavy</vt:lpstr>
      <vt:lpstr>Helvetica</vt:lpstr>
      <vt:lpstr>Montserrat</vt:lpstr>
      <vt:lpstr>Segoe UI</vt:lpstr>
      <vt:lpstr>SourceSansPro</vt:lpstr>
      <vt:lpstr>Times New Roman</vt:lpstr>
      <vt:lpstr>Wingdings</vt:lpstr>
      <vt:lpstr>Tema de Office</vt:lpstr>
      <vt:lpstr>DeepSF: A Novel Deep Neural Network to Unveil Tumor Transcriptome</vt:lpstr>
      <vt:lpstr>Table of contents</vt:lpstr>
      <vt:lpstr>Presentación de PowerPoint</vt:lpstr>
      <vt:lpstr>THEORETICAL BACKGROUND</vt:lpstr>
      <vt:lpstr>Presentación de PowerPoint</vt:lpstr>
      <vt:lpstr>GOALS</vt:lpstr>
      <vt:lpstr>Presentación de PowerPoint</vt:lpstr>
      <vt:lpstr>Optimizers</vt:lpstr>
      <vt:lpstr>Presentación de PowerPoint</vt:lpstr>
      <vt:lpstr>Weights and Biases</vt:lpstr>
      <vt:lpstr>Presentación de PowerPoint</vt:lpstr>
      <vt:lpstr>Raw Data processing Workflow</vt:lpstr>
      <vt:lpstr>Presentación de PowerPoint</vt:lpstr>
      <vt:lpstr>Raw Data Processing</vt:lpstr>
      <vt:lpstr>Raw Data Processing</vt:lpstr>
      <vt:lpstr>Removing unique isoforms and creating the set with the gene expression of the SFs</vt:lpstr>
      <vt:lpstr>LOGARITHMIC TRANSFORMATION OF THE TRANSCRIPT EXPRESSION  AND CREATE  THE  SET WITH THE  GENE EXPRESSION FOR EACH ISOFORM</vt:lpstr>
      <vt:lpstr>Select cancer related genes and filter the set of transcripts. </vt:lpstr>
      <vt:lpstr>Dividing dataset in training &amp; validation, scaling and data loader creation</vt:lpstr>
      <vt:lpstr>Presentación de PowerPoint</vt:lpstr>
      <vt:lpstr>Presentación de PowerPoint</vt:lpstr>
      <vt:lpstr>1) Optimization of the number of nodes with a  2 hidden layer model with keras</vt:lpstr>
      <vt:lpstr>1) Optimization of the number of nodes with a  2 hidden layer model with keras</vt:lpstr>
      <vt:lpstr>2) Selection of number of hidden layers, loss function and different strategies to counteract variability in isoform expression with Keras.</vt:lpstr>
      <vt:lpstr>2) Selection of number of hidden layers, loss function and different strategies to counteract variability in isoform expression with Keras.</vt:lpstr>
      <vt:lpstr>2) Selection of number of hidden layers, loss function and different strategies to counteract variability in isoform expression with Keras.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Development of DeepAE: training an autoencoder from different adenocarnima samples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EXTRA information:</vt:lpstr>
      <vt:lpstr>Spearman’s correlation</vt:lpstr>
      <vt:lpstr>Activations Functions</vt:lpstr>
      <vt:lpstr>Presentación de PowerPoint</vt:lpstr>
      <vt:lpstr>Loss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deepSF: A Deep Neural Network to Unveil Transcriptome Regulation.</dc:title>
  <dc:creator>Joseba Sancho Zamora</dc:creator>
  <cp:lastModifiedBy>Joseba Sancho Zamora</cp:lastModifiedBy>
  <cp:revision>118</cp:revision>
  <dcterms:created xsi:type="dcterms:W3CDTF">2022-07-11T17:39:57Z</dcterms:created>
  <dcterms:modified xsi:type="dcterms:W3CDTF">2022-07-28T09:12:58Z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